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96" r:id="rId2"/>
    <p:sldId id="282" r:id="rId3"/>
    <p:sldId id="319" r:id="rId4"/>
    <p:sldId id="305" r:id="rId5"/>
    <p:sldId id="318" r:id="rId6"/>
    <p:sldId id="312" r:id="rId7"/>
    <p:sldId id="327" r:id="rId8"/>
    <p:sldId id="329" r:id="rId9"/>
    <p:sldId id="331" r:id="rId10"/>
    <p:sldId id="311" r:id="rId11"/>
    <p:sldId id="333" r:id="rId12"/>
    <p:sldId id="323" r:id="rId13"/>
    <p:sldId id="339" r:id="rId14"/>
    <p:sldId id="315" r:id="rId15"/>
    <p:sldId id="340" r:id="rId16"/>
    <p:sldId id="299" r:id="rId17"/>
    <p:sldId id="336" r:id="rId18"/>
    <p:sldId id="337" r:id="rId19"/>
    <p:sldId id="338" r:id="rId20"/>
    <p:sldId id="334" r:id="rId21"/>
    <p:sldId id="335" r:id="rId22"/>
    <p:sldId id="332" r:id="rId23"/>
    <p:sldId id="269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871"/>
    <a:srgbClr val="003C69"/>
    <a:srgbClr val="000000"/>
    <a:srgbClr val="FFFFFF"/>
    <a:srgbClr val="704E23"/>
    <a:srgbClr val="0696DC"/>
    <a:srgbClr val="A6B8C7"/>
    <a:srgbClr val="0088D5"/>
    <a:srgbClr val="004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71877-4F53-804B-8081-0F3B4F84E307}" v="2" dt="2019-10-12T14:20:58.0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2387" autoAdjust="0"/>
  </p:normalViewPr>
  <p:slideViewPr>
    <p:cSldViewPr snapToGrid="0" snapToObjects="1">
      <p:cViewPr>
        <p:scale>
          <a:sx n="70" d="100"/>
          <a:sy n="70" d="100"/>
        </p:scale>
        <p:origin x="1325" y="1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9" d="100"/>
          <a:sy n="119" d="100"/>
        </p:scale>
        <p:origin x="512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922;&#945;&#964;&#949;&#961;&#943;&#957;&#945;\Nextcloud\Experiment_1\RF_Exp.%201\Fake_graph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de-DE" sz="1400" b="1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values of modality across conditions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l-G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Sheet3!$A$7</c:f>
              <c:strCache>
                <c:ptCount val="1"/>
                <c:pt idx="0">
                  <c:v>Speak</c:v>
                </c:pt>
              </c:strCache>
            </c:strRef>
          </c:tx>
          <c:spPr>
            <a:solidFill>
              <a:srgbClr val="FF0000"/>
            </a:solidFill>
            <a:ln w="6350">
              <a:solidFill>
                <a:schemeClr val="tx1"/>
              </a:solidFill>
            </a:ln>
            <a:effectLst/>
          </c:spPr>
          <c:invertIfNegative val="0"/>
          <c:cat>
            <c:strRef>
              <c:f>Sheet3!$B$6:$D$6</c:f>
              <c:strCache>
                <c:ptCount val="3"/>
                <c:pt idx="0">
                  <c:v>Baseline</c:v>
                </c:pt>
                <c:pt idx="1">
                  <c:v>Repeat</c:v>
                </c:pt>
                <c:pt idx="2">
                  <c:v>Switch</c:v>
                </c:pt>
              </c:strCache>
            </c:strRef>
          </c:cat>
          <c:val>
            <c:numRef>
              <c:f>Sheet3!$B$7:$D$7</c:f>
              <c:numCache>
                <c:formatCode>General</c:formatCode>
                <c:ptCount val="3"/>
                <c:pt idx="0">
                  <c:v>575</c:v>
                </c:pt>
                <c:pt idx="1">
                  <c:v>455</c:v>
                </c:pt>
                <c:pt idx="2">
                  <c:v>525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43-4601-AA2D-0347B7EDDA64}"/>
            </c:ext>
          </c:extLst>
        </c:ser>
        <c:ser>
          <c:idx val="1"/>
          <c:order val="1"/>
          <c:tx>
            <c:strRef>
              <c:f>Sheet3!$A$8</c:f>
              <c:strCache>
                <c:ptCount val="1"/>
                <c:pt idx="0">
                  <c:v>Type</c:v>
                </c:pt>
              </c:strCache>
            </c:strRef>
          </c:tx>
          <c:spPr>
            <a:solidFill>
              <a:srgbClr val="0070C0"/>
            </a:solidFill>
            <a:ln w="9525">
              <a:solidFill>
                <a:schemeClr val="tx1"/>
              </a:solidFill>
            </a:ln>
            <a:effectLst/>
          </c:spPr>
          <c:invertIfNegative val="0"/>
          <c:cat>
            <c:strRef>
              <c:f>Sheet3!$B$6:$D$6</c:f>
              <c:strCache>
                <c:ptCount val="3"/>
                <c:pt idx="0">
                  <c:v>Baseline</c:v>
                </c:pt>
                <c:pt idx="1">
                  <c:v>Repeat</c:v>
                </c:pt>
                <c:pt idx="2">
                  <c:v>Switch</c:v>
                </c:pt>
              </c:strCache>
            </c:strRef>
          </c:cat>
          <c:val>
            <c:numRef>
              <c:f>Sheet3!$B$8:$D$8</c:f>
              <c:numCache>
                <c:formatCode>General</c:formatCode>
                <c:ptCount val="3"/>
                <c:pt idx="0">
                  <c:v>1090</c:v>
                </c:pt>
                <c:pt idx="1">
                  <c:v>880</c:v>
                </c:pt>
                <c:pt idx="2">
                  <c:v>990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43-4601-AA2D-0347B7EDDA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04462720"/>
        <c:axId val="1804468960"/>
      </c:barChart>
      <c:catAx>
        <c:axId val="180446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l-GR"/>
          </a:p>
        </c:txPr>
        <c:crossAx val="1804468960"/>
        <c:crosses val="autoZero"/>
        <c:auto val="1"/>
        <c:lblAlgn val="ctr"/>
        <c:lblOffset val="100"/>
        <c:noMultiLvlLbl val="0"/>
      </c:catAx>
      <c:valAx>
        <c:axId val="1804468960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l-GR"/>
          </a:p>
        </c:txPr>
        <c:crossAx val="1804462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l-G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82FC5F-EF9D-42F9-9CE9-E46D2778608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3745BA53-0AE6-49CF-8830-F89565797D7C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28575">
          <a:solidFill>
            <a:srgbClr val="003C69"/>
          </a:solidFill>
        </a:ln>
      </dgm:spPr>
      <dgm:t>
        <a:bodyPr/>
        <a:lstStyle/>
        <a:p>
          <a:r>
            <a:rPr lang="en-US" sz="2000" b="1" u="sng" dirty="0"/>
            <a:t>Switch costs</a:t>
          </a:r>
        </a:p>
        <a:p>
          <a:r>
            <a:rPr lang="en-US" sz="2000" dirty="0"/>
            <a:t>Modality</a:t>
          </a:r>
        </a:p>
        <a:p>
          <a:r>
            <a:rPr lang="en-US" sz="2000" dirty="0"/>
            <a:t>Switch &gt; Repeat</a:t>
          </a:r>
        </a:p>
      </dgm:t>
    </dgm:pt>
    <dgm:pt modelId="{B26FE632-5F0D-4DCE-9C5A-6F769B9ABAC2}" type="parTrans" cxnId="{51A6D816-5BE5-4997-9434-4B40E0D41F24}">
      <dgm:prSet/>
      <dgm:spPr/>
      <dgm:t>
        <a:bodyPr/>
        <a:lstStyle/>
        <a:p>
          <a:endParaRPr lang="el-GR"/>
        </a:p>
      </dgm:t>
    </dgm:pt>
    <dgm:pt modelId="{6ECB9E58-2431-4FCD-89FC-A3820D7B109F}" type="sibTrans" cxnId="{51A6D816-5BE5-4997-9434-4B40E0D41F24}">
      <dgm:prSet/>
      <dgm:spPr/>
      <dgm:t>
        <a:bodyPr/>
        <a:lstStyle/>
        <a:p>
          <a:endParaRPr lang="el-GR"/>
        </a:p>
      </dgm:t>
    </dgm:pt>
    <dgm:pt modelId="{27ADE330-5D1A-41B6-BE2D-75FF72E30C2D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28575">
          <a:solidFill>
            <a:srgbClr val="003C69"/>
          </a:solidFill>
        </a:ln>
      </dgm:spPr>
      <dgm:t>
        <a:bodyPr/>
        <a:lstStyle/>
        <a:p>
          <a:r>
            <a:rPr lang="en-US" sz="2000" b="1" u="sng" dirty="0"/>
            <a:t>Modality effect on RTs</a:t>
          </a:r>
        </a:p>
        <a:p>
          <a:r>
            <a:rPr lang="en-US" sz="2000" dirty="0"/>
            <a:t>Vocal &gt; Manual</a:t>
          </a:r>
          <a:endParaRPr lang="el-GR" sz="2000" dirty="0"/>
        </a:p>
      </dgm:t>
    </dgm:pt>
    <dgm:pt modelId="{A1ED7D19-ABDE-477A-9736-4CB38193C99E}" type="parTrans" cxnId="{9084794B-D7A2-4D55-9397-2AC3A3D8BD91}">
      <dgm:prSet/>
      <dgm:spPr/>
      <dgm:t>
        <a:bodyPr/>
        <a:lstStyle/>
        <a:p>
          <a:endParaRPr lang="el-GR"/>
        </a:p>
      </dgm:t>
    </dgm:pt>
    <dgm:pt modelId="{7E59D5C6-36C3-4F8B-BF9A-67BC712A1E9D}" type="sibTrans" cxnId="{9084794B-D7A2-4D55-9397-2AC3A3D8BD91}">
      <dgm:prSet/>
      <dgm:spPr/>
      <dgm:t>
        <a:bodyPr/>
        <a:lstStyle/>
        <a:p>
          <a:endParaRPr lang="el-GR"/>
        </a:p>
      </dgm:t>
    </dgm:pt>
    <dgm:pt modelId="{05D3927E-063C-4C12-85D2-0AF132CE4326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28575">
          <a:solidFill>
            <a:srgbClr val="003C69"/>
          </a:solidFill>
        </a:ln>
      </dgm:spPr>
      <dgm:t>
        <a:bodyPr/>
        <a:lstStyle/>
        <a:p>
          <a:r>
            <a:rPr lang="en-US" sz="2000" b="1" u="sng" dirty="0"/>
            <a:t>Asymmetry of modality switching</a:t>
          </a:r>
        </a:p>
        <a:p>
          <a:r>
            <a:rPr lang="en-US" sz="2000" dirty="0"/>
            <a:t>Vocal &gt; Manual</a:t>
          </a:r>
          <a:endParaRPr lang="el-GR" sz="2000" dirty="0"/>
        </a:p>
      </dgm:t>
    </dgm:pt>
    <dgm:pt modelId="{8A265C0F-9EE4-4090-A211-F09A66716597}" type="parTrans" cxnId="{A6D053C8-B32F-4A2E-811A-75FA97A70270}">
      <dgm:prSet/>
      <dgm:spPr/>
      <dgm:t>
        <a:bodyPr/>
        <a:lstStyle/>
        <a:p>
          <a:endParaRPr lang="el-GR"/>
        </a:p>
      </dgm:t>
    </dgm:pt>
    <dgm:pt modelId="{D90433FD-FE28-40FA-97F4-14C24943F77B}" type="sibTrans" cxnId="{A6D053C8-B32F-4A2E-811A-75FA97A70270}">
      <dgm:prSet/>
      <dgm:spPr/>
      <dgm:t>
        <a:bodyPr/>
        <a:lstStyle/>
        <a:p>
          <a:endParaRPr lang="el-GR"/>
        </a:p>
      </dgm:t>
    </dgm:pt>
    <dgm:pt modelId="{B0ED0093-697D-4DE0-B112-C08B1651FA53}" type="pres">
      <dgm:prSet presAssocID="{F682FC5F-EF9D-42F9-9CE9-E46D27786088}" presName="diagram" presStyleCnt="0">
        <dgm:presLayoutVars>
          <dgm:dir/>
          <dgm:resizeHandles val="exact"/>
        </dgm:presLayoutVars>
      </dgm:prSet>
      <dgm:spPr/>
    </dgm:pt>
    <dgm:pt modelId="{DD85CDBE-7291-411C-AD5C-0F5BD4581DA5}" type="pres">
      <dgm:prSet presAssocID="{3745BA53-0AE6-49CF-8830-F89565797D7C}" presName="node" presStyleLbl="node1" presStyleIdx="0" presStyleCnt="3" custScaleX="24155" custScaleY="22883" custLinFactNeighborX="123" custLinFactNeighborY="-122">
        <dgm:presLayoutVars>
          <dgm:bulletEnabled val="1"/>
        </dgm:presLayoutVars>
      </dgm:prSet>
      <dgm:spPr/>
    </dgm:pt>
    <dgm:pt modelId="{D24445A7-76CE-4FEB-B826-FFC267580A73}" type="pres">
      <dgm:prSet presAssocID="{6ECB9E58-2431-4FCD-89FC-A3820D7B109F}" presName="sibTrans" presStyleCnt="0"/>
      <dgm:spPr/>
    </dgm:pt>
    <dgm:pt modelId="{DB4F264E-9198-413C-BA68-249757A97BC9}" type="pres">
      <dgm:prSet presAssocID="{27ADE330-5D1A-41B6-BE2D-75FF72E30C2D}" presName="node" presStyleLbl="node1" presStyleIdx="1" presStyleCnt="3" custScaleX="24155" custScaleY="22883" custLinFactNeighborX="123" custLinFactNeighborY="-122">
        <dgm:presLayoutVars>
          <dgm:bulletEnabled val="1"/>
        </dgm:presLayoutVars>
      </dgm:prSet>
      <dgm:spPr/>
    </dgm:pt>
    <dgm:pt modelId="{E3F0802D-2DEA-46A6-BE87-39C8203E7DC3}" type="pres">
      <dgm:prSet presAssocID="{7E59D5C6-36C3-4F8B-BF9A-67BC712A1E9D}" presName="sibTrans" presStyleCnt="0"/>
      <dgm:spPr/>
    </dgm:pt>
    <dgm:pt modelId="{958EB69E-01A9-40D9-9D08-CEF751D41239}" type="pres">
      <dgm:prSet presAssocID="{05D3927E-063C-4C12-85D2-0AF132CE4326}" presName="node" presStyleLbl="node1" presStyleIdx="2" presStyleCnt="3" custScaleX="24155" custScaleY="22883">
        <dgm:presLayoutVars>
          <dgm:bulletEnabled val="1"/>
        </dgm:presLayoutVars>
      </dgm:prSet>
      <dgm:spPr/>
    </dgm:pt>
  </dgm:ptLst>
  <dgm:cxnLst>
    <dgm:cxn modelId="{51A6D816-5BE5-4997-9434-4B40E0D41F24}" srcId="{F682FC5F-EF9D-42F9-9CE9-E46D27786088}" destId="{3745BA53-0AE6-49CF-8830-F89565797D7C}" srcOrd="0" destOrd="0" parTransId="{B26FE632-5F0D-4DCE-9C5A-6F769B9ABAC2}" sibTransId="{6ECB9E58-2431-4FCD-89FC-A3820D7B109F}"/>
    <dgm:cxn modelId="{0DF1D525-8CFA-4FA9-B795-3A82422D8379}" type="presOf" srcId="{3745BA53-0AE6-49CF-8830-F89565797D7C}" destId="{DD85CDBE-7291-411C-AD5C-0F5BD4581DA5}" srcOrd="0" destOrd="0" presId="urn:microsoft.com/office/officeart/2005/8/layout/default"/>
    <dgm:cxn modelId="{887BC364-4FF0-46E3-96F8-E381615C42F8}" type="presOf" srcId="{F682FC5F-EF9D-42F9-9CE9-E46D27786088}" destId="{B0ED0093-697D-4DE0-B112-C08B1651FA53}" srcOrd="0" destOrd="0" presId="urn:microsoft.com/office/officeart/2005/8/layout/default"/>
    <dgm:cxn modelId="{9084794B-D7A2-4D55-9397-2AC3A3D8BD91}" srcId="{F682FC5F-EF9D-42F9-9CE9-E46D27786088}" destId="{27ADE330-5D1A-41B6-BE2D-75FF72E30C2D}" srcOrd="1" destOrd="0" parTransId="{A1ED7D19-ABDE-477A-9736-4CB38193C99E}" sibTransId="{7E59D5C6-36C3-4F8B-BF9A-67BC712A1E9D}"/>
    <dgm:cxn modelId="{340C2475-C4FB-48C1-87C7-9BD6A426F7A9}" type="presOf" srcId="{27ADE330-5D1A-41B6-BE2D-75FF72E30C2D}" destId="{DB4F264E-9198-413C-BA68-249757A97BC9}" srcOrd="0" destOrd="0" presId="urn:microsoft.com/office/officeart/2005/8/layout/default"/>
    <dgm:cxn modelId="{CD07FE96-6234-41F2-9661-A50FCF213B68}" type="presOf" srcId="{05D3927E-063C-4C12-85D2-0AF132CE4326}" destId="{958EB69E-01A9-40D9-9D08-CEF751D41239}" srcOrd="0" destOrd="0" presId="urn:microsoft.com/office/officeart/2005/8/layout/default"/>
    <dgm:cxn modelId="{A6D053C8-B32F-4A2E-811A-75FA97A70270}" srcId="{F682FC5F-EF9D-42F9-9CE9-E46D27786088}" destId="{05D3927E-063C-4C12-85D2-0AF132CE4326}" srcOrd="2" destOrd="0" parTransId="{8A265C0F-9EE4-4090-A211-F09A66716597}" sibTransId="{D90433FD-FE28-40FA-97F4-14C24943F77B}"/>
    <dgm:cxn modelId="{05C920DE-7E39-418E-ABD3-7C05BB978153}" type="presParOf" srcId="{B0ED0093-697D-4DE0-B112-C08B1651FA53}" destId="{DD85CDBE-7291-411C-AD5C-0F5BD4581DA5}" srcOrd="0" destOrd="0" presId="urn:microsoft.com/office/officeart/2005/8/layout/default"/>
    <dgm:cxn modelId="{522CD6FC-9B15-46F7-AB51-89166F71868E}" type="presParOf" srcId="{B0ED0093-697D-4DE0-B112-C08B1651FA53}" destId="{D24445A7-76CE-4FEB-B826-FFC267580A73}" srcOrd="1" destOrd="0" presId="urn:microsoft.com/office/officeart/2005/8/layout/default"/>
    <dgm:cxn modelId="{E15B51A0-6828-4AE2-88F0-024DE452FE51}" type="presParOf" srcId="{B0ED0093-697D-4DE0-B112-C08B1651FA53}" destId="{DB4F264E-9198-413C-BA68-249757A97BC9}" srcOrd="2" destOrd="0" presId="urn:microsoft.com/office/officeart/2005/8/layout/default"/>
    <dgm:cxn modelId="{525ABBF8-3FA5-4D84-B0F2-F88ED31C957E}" type="presParOf" srcId="{B0ED0093-697D-4DE0-B112-C08B1651FA53}" destId="{E3F0802D-2DEA-46A6-BE87-39C8203E7DC3}" srcOrd="3" destOrd="0" presId="urn:microsoft.com/office/officeart/2005/8/layout/default"/>
    <dgm:cxn modelId="{EF51AC87-C919-4D5B-A2E6-3C7DABB33747}" type="presParOf" srcId="{B0ED0093-697D-4DE0-B112-C08B1651FA53}" destId="{958EB69E-01A9-40D9-9D08-CEF751D41239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B8ADFF-0EA4-4556-88C9-6CEFC4F264E0}" type="doc">
      <dgm:prSet loTypeId="urn:microsoft.com/office/officeart/2008/layout/AlternatingHexagons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l-GR"/>
        </a:p>
      </dgm:t>
    </dgm:pt>
    <dgm:pt modelId="{B097C152-7E2F-4001-A633-BBB57BF2D74F}">
      <dgm:prSet phldrT="[Text]" custT="1"/>
      <dgm:spPr/>
      <dgm:t>
        <a:bodyPr/>
        <a:lstStyle/>
        <a:p>
          <a:r>
            <a:rPr lang="en-US" sz="1800" b="1" u="sng" dirty="0"/>
            <a:t>animal</a:t>
          </a:r>
          <a:endParaRPr lang="el-GR" sz="1700" b="1" u="sng" dirty="0"/>
        </a:p>
      </dgm:t>
    </dgm:pt>
    <dgm:pt modelId="{94A3414B-AFB6-4822-B947-B5D5A8EF8B42}" type="parTrans" cxnId="{1558ACD1-00FE-499B-ACF0-5DB6E2B2B9AA}">
      <dgm:prSet/>
      <dgm:spPr/>
      <dgm:t>
        <a:bodyPr/>
        <a:lstStyle/>
        <a:p>
          <a:endParaRPr lang="el-GR"/>
        </a:p>
      </dgm:t>
    </dgm:pt>
    <dgm:pt modelId="{9E430EE6-F0D0-407F-87A2-57295F09F1CA}" type="sibTrans" cxnId="{1558ACD1-00FE-499B-ACF0-5DB6E2B2B9AA}">
      <dgm:prSet/>
      <dgm:spPr/>
      <dgm:t>
        <a:bodyPr/>
        <a:lstStyle/>
        <a:p>
          <a:r>
            <a:rPr lang="en-US" dirty="0" err="1"/>
            <a:t>pulpo</a:t>
          </a:r>
          <a:r>
            <a:rPr lang="en-US" dirty="0"/>
            <a:t>, </a:t>
          </a:r>
          <a:r>
            <a:rPr lang="en-US" dirty="0" err="1"/>
            <a:t>cerdo</a:t>
          </a:r>
          <a:r>
            <a:rPr lang="en-US" dirty="0"/>
            <a:t>, </a:t>
          </a:r>
          <a:r>
            <a:rPr lang="en-US" dirty="0" err="1"/>
            <a:t>vaca</a:t>
          </a:r>
          <a:r>
            <a:rPr lang="en-US" dirty="0"/>
            <a:t>, caracol, </a:t>
          </a:r>
          <a:r>
            <a:rPr lang="en-US" dirty="0" err="1"/>
            <a:t>conejo</a:t>
          </a:r>
          <a:r>
            <a:rPr lang="en-US" dirty="0"/>
            <a:t>, </a:t>
          </a:r>
          <a:r>
            <a:rPr lang="en-US" dirty="0" err="1"/>
            <a:t>pavo</a:t>
          </a:r>
          <a:endParaRPr lang="el-GR" dirty="0"/>
        </a:p>
      </dgm:t>
    </dgm:pt>
    <dgm:pt modelId="{D55F97D9-6767-4C71-945C-70FCEDB98ACF}">
      <dgm:prSet phldrT="[Text]" custT="1"/>
      <dgm:spPr/>
      <dgm:t>
        <a:bodyPr/>
        <a:lstStyle/>
        <a:p>
          <a:r>
            <a:rPr lang="en-US" sz="2000" b="1" u="sng" dirty="0"/>
            <a:t>body part</a:t>
          </a:r>
          <a:endParaRPr lang="el-GR" sz="2000" b="1" u="sng" dirty="0"/>
        </a:p>
      </dgm:t>
    </dgm:pt>
    <dgm:pt modelId="{5A9B047B-7487-467A-87C9-9124FD987E67}" type="parTrans" cxnId="{320CFBAB-65BB-4ED8-AAB2-495B3448527E}">
      <dgm:prSet/>
      <dgm:spPr/>
      <dgm:t>
        <a:bodyPr/>
        <a:lstStyle/>
        <a:p>
          <a:endParaRPr lang="el-GR"/>
        </a:p>
      </dgm:t>
    </dgm:pt>
    <dgm:pt modelId="{B894DFC1-AF43-48E3-BAAC-ABBEAEC6387D}" type="sibTrans" cxnId="{320CFBAB-65BB-4ED8-AAB2-495B3448527E}">
      <dgm:prSet/>
      <dgm:spPr/>
      <dgm:t>
        <a:bodyPr/>
        <a:lstStyle/>
        <a:p>
          <a:r>
            <a:rPr lang="en-US" dirty="0" err="1"/>
            <a:t>pierna</a:t>
          </a:r>
          <a:r>
            <a:rPr lang="en-US" dirty="0"/>
            <a:t>, </a:t>
          </a:r>
          <a:r>
            <a:rPr lang="en-US" dirty="0" err="1"/>
            <a:t>oreja</a:t>
          </a:r>
          <a:r>
            <a:rPr lang="en-US" dirty="0"/>
            <a:t>, mano, </a:t>
          </a:r>
          <a:r>
            <a:rPr lang="en-US" dirty="0" err="1"/>
            <a:t>espalda</a:t>
          </a:r>
          <a:endParaRPr lang="el-GR" dirty="0"/>
        </a:p>
      </dgm:t>
    </dgm:pt>
    <dgm:pt modelId="{AC014EFD-CE43-457E-87AD-E4EEE1897A96}">
      <dgm:prSet phldrT="[Text]" custT="1"/>
      <dgm:spPr/>
      <dgm:t>
        <a:bodyPr/>
        <a:lstStyle/>
        <a:p>
          <a:r>
            <a:rPr lang="en-US" sz="1700" b="1" u="sng" dirty="0"/>
            <a:t>clothes</a:t>
          </a:r>
          <a:endParaRPr lang="el-GR" sz="1700" b="1" u="sng" dirty="0"/>
        </a:p>
      </dgm:t>
    </dgm:pt>
    <dgm:pt modelId="{639E135C-3CDF-4305-9FB3-3D8557675671}" type="parTrans" cxnId="{BE838A46-2C29-4081-971B-0A4A41C6BB76}">
      <dgm:prSet/>
      <dgm:spPr/>
      <dgm:t>
        <a:bodyPr/>
        <a:lstStyle/>
        <a:p>
          <a:endParaRPr lang="el-GR"/>
        </a:p>
      </dgm:t>
    </dgm:pt>
    <dgm:pt modelId="{235EF04D-9658-49E0-80B6-D07470145E9A}" type="sibTrans" cxnId="{BE838A46-2C29-4081-971B-0A4A41C6BB76}">
      <dgm:prSet/>
      <dgm:spPr/>
      <dgm:t>
        <a:bodyPr/>
        <a:lstStyle/>
        <a:p>
          <a:r>
            <a:rPr lang="en-US" dirty="0"/>
            <a:t>camisa, </a:t>
          </a:r>
          <a:r>
            <a:rPr lang="en-US" dirty="0" err="1"/>
            <a:t>traje</a:t>
          </a:r>
          <a:r>
            <a:rPr lang="en-US" dirty="0"/>
            <a:t>, </a:t>
          </a:r>
          <a:r>
            <a:rPr lang="en-US" dirty="0" err="1"/>
            <a:t>guante</a:t>
          </a:r>
          <a:r>
            <a:rPr lang="en-US" dirty="0"/>
            <a:t>, falda</a:t>
          </a:r>
          <a:endParaRPr lang="el-GR" dirty="0"/>
        </a:p>
      </dgm:t>
    </dgm:pt>
    <dgm:pt modelId="{E963F1A3-B9C6-4EF8-ADC7-E861DE3C58AD}">
      <dgm:prSet phldrT="[Text]" custT="1"/>
      <dgm:spPr/>
      <dgm:t>
        <a:bodyPr/>
        <a:lstStyle/>
        <a:p>
          <a:r>
            <a:rPr lang="en-US" sz="2000" b="1" u="sng" dirty="0"/>
            <a:t>food</a:t>
          </a:r>
          <a:endParaRPr lang="el-GR" sz="1800" b="1" u="sng" dirty="0"/>
        </a:p>
      </dgm:t>
    </dgm:pt>
    <dgm:pt modelId="{0FBE09A8-F5B3-4D53-81B6-7D093733E998}" type="parTrans" cxnId="{FBC52824-A0C9-44A9-9AED-7F19FE1BDBEC}">
      <dgm:prSet/>
      <dgm:spPr/>
      <dgm:t>
        <a:bodyPr/>
        <a:lstStyle/>
        <a:p>
          <a:endParaRPr lang="el-GR"/>
        </a:p>
      </dgm:t>
    </dgm:pt>
    <dgm:pt modelId="{BF4705EE-0B3D-4A32-B386-39FE38B46B76}" type="sibTrans" cxnId="{FBC52824-A0C9-44A9-9AED-7F19FE1BDBEC}">
      <dgm:prSet/>
      <dgm:spPr/>
      <dgm:t>
        <a:bodyPr/>
        <a:lstStyle/>
        <a:p>
          <a:r>
            <a:rPr lang="en-US" dirty="0" err="1"/>
            <a:t>miel</a:t>
          </a:r>
          <a:r>
            <a:rPr lang="en-US" dirty="0"/>
            <a:t>, manzana, </a:t>
          </a:r>
          <a:r>
            <a:rPr lang="en-US" dirty="0" err="1"/>
            <a:t>fresa</a:t>
          </a:r>
          <a:endParaRPr lang="el-GR" dirty="0"/>
        </a:p>
      </dgm:t>
    </dgm:pt>
    <dgm:pt modelId="{F0C99E66-761D-404C-8B44-F4C0558B7AF8}" type="pres">
      <dgm:prSet presAssocID="{E6B8ADFF-0EA4-4556-88C9-6CEFC4F264E0}" presName="Name0" presStyleCnt="0">
        <dgm:presLayoutVars>
          <dgm:chMax/>
          <dgm:chPref/>
          <dgm:dir/>
          <dgm:animLvl val="lvl"/>
        </dgm:presLayoutVars>
      </dgm:prSet>
      <dgm:spPr/>
    </dgm:pt>
    <dgm:pt modelId="{719AE1FA-4B35-45F4-B2A3-173444480E7A}" type="pres">
      <dgm:prSet presAssocID="{B097C152-7E2F-4001-A633-BBB57BF2D74F}" presName="composite" presStyleCnt="0"/>
      <dgm:spPr/>
    </dgm:pt>
    <dgm:pt modelId="{9525FA5A-1BB8-4A78-AC3D-0115AA89B086}" type="pres">
      <dgm:prSet presAssocID="{B097C152-7E2F-4001-A633-BBB57BF2D74F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EE16C410-013B-423F-A87C-8B397523D886}" type="pres">
      <dgm:prSet presAssocID="{B097C152-7E2F-4001-A633-BBB57BF2D74F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258B7DA-6B7E-4D31-814D-704811E3FCF3}" type="pres">
      <dgm:prSet presAssocID="{B097C152-7E2F-4001-A633-BBB57BF2D74F}" presName="BalanceSpacing" presStyleCnt="0"/>
      <dgm:spPr/>
    </dgm:pt>
    <dgm:pt modelId="{E11A54BF-380F-495E-98AD-BBB74DB3514A}" type="pres">
      <dgm:prSet presAssocID="{B097C152-7E2F-4001-A633-BBB57BF2D74F}" presName="BalanceSpacing1" presStyleCnt="0"/>
      <dgm:spPr/>
    </dgm:pt>
    <dgm:pt modelId="{F26FD061-142E-4CAB-A1E8-8677496B8380}" type="pres">
      <dgm:prSet presAssocID="{9E430EE6-F0D0-407F-87A2-57295F09F1CA}" presName="Accent1Text" presStyleLbl="node1" presStyleIdx="1" presStyleCnt="8"/>
      <dgm:spPr/>
    </dgm:pt>
    <dgm:pt modelId="{0BA02055-8006-4284-AC66-F043D1E1524A}" type="pres">
      <dgm:prSet presAssocID="{9E430EE6-F0D0-407F-87A2-57295F09F1CA}" presName="spaceBetweenRectangles" presStyleCnt="0"/>
      <dgm:spPr/>
    </dgm:pt>
    <dgm:pt modelId="{8BBD583C-7CE0-4247-8259-9AEB249765C3}" type="pres">
      <dgm:prSet presAssocID="{D55F97D9-6767-4C71-945C-70FCEDB98ACF}" presName="composite" presStyleCnt="0"/>
      <dgm:spPr/>
    </dgm:pt>
    <dgm:pt modelId="{A75F504A-844D-4676-99C3-0975CE1046F6}" type="pres">
      <dgm:prSet presAssocID="{D55F97D9-6767-4C71-945C-70FCEDB98ACF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6ED6A311-DCA8-446F-8835-3FB581476C3A}" type="pres">
      <dgm:prSet presAssocID="{D55F97D9-6767-4C71-945C-70FCEDB98ACF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EB6EB684-F88E-4CD9-B560-E9C8D1576013}" type="pres">
      <dgm:prSet presAssocID="{D55F97D9-6767-4C71-945C-70FCEDB98ACF}" presName="BalanceSpacing" presStyleCnt="0"/>
      <dgm:spPr/>
    </dgm:pt>
    <dgm:pt modelId="{F6B7AB3E-8FAD-41AA-AFF0-46F06CEE02FE}" type="pres">
      <dgm:prSet presAssocID="{D55F97D9-6767-4C71-945C-70FCEDB98ACF}" presName="BalanceSpacing1" presStyleCnt="0"/>
      <dgm:spPr/>
    </dgm:pt>
    <dgm:pt modelId="{7436C398-B5E4-4C51-A852-021B40F3D436}" type="pres">
      <dgm:prSet presAssocID="{B894DFC1-AF43-48E3-BAAC-ABBEAEC6387D}" presName="Accent1Text" presStyleLbl="node1" presStyleIdx="3" presStyleCnt="8"/>
      <dgm:spPr/>
    </dgm:pt>
    <dgm:pt modelId="{D888B215-A460-4765-BF9A-2789818C6C6C}" type="pres">
      <dgm:prSet presAssocID="{B894DFC1-AF43-48E3-BAAC-ABBEAEC6387D}" presName="spaceBetweenRectangles" presStyleCnt="0"/>
      <dgm:spPr/>
    </dgm:pt>
    <dgm:pt modelId="{9F0AD89A-B191-469D-9B94-28BB8DBB59C8}" type="pres">
      <dgm:prSet presAssocID="{AC014EFD-CE43-457E-87AD-E4EEE1897A96}" presName="composite" presStyleCnt="0"/>
      <dgm:spPr/>
    </dgm:pt>
    <dgm:pt modelId="{54AF8925-F65A-40E2-AF55-A95D9BBFA0CA}" type="pres">
      <dgm:prSet presAssocID="{AC014EFD-CE43-457E-87AD-E4EEE1897A96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C15FECE4-DEF9-488D-9B8F-05F142B53BE3}" type="pres">
      <dgm:prSet presAssocID="{AC014EFD-CE43-457E-87AD-E4EEE1897A96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5155F0D9-E407-4DF0-B509-44108E18EFFC}" type="pres">
      <dgm:prSet presAssocID="{AC014EFD-CE43-457E-87AD-E4EEE1897A96}" presName="BalanceSpacing" presStyleCnt="0"/>
      <dgm:spPr/>
    </dgm:pt>
    <dgm:pt modelId="{8331365D-8B23-4418-8E5D-4714A5A6EFF0}" type="pres">
      <dgm:prSet presAssocID="{AC014EFD-CE43-457E-87AD-E4EEE1897A96}" presName="BalanceSpacing1" presStyleCnt="0"/>
      <dgm:spPr/>
    </dgm:pt>
    <dgm:pt modelId="{A0F6DBB4-F712-4143-8A5F-7E4F18605A84}" type="pres">
      <dgm:prSet presAssocID="{235EF04D-9658-49E0-80B6-D07470145E9A}" presName="Accent1Text" presStyleLbl="node1" presStyleIdx="5" presStyleCnt="8"/>
      <dgm:spPr/>
    </dgm:pt>
    <dgm:pt modelId="{AE7C4155-BA53-4EBE-8119-22815EC2C582}" type="pres">
      <dgm:prSet presAssocID="{235EF04D-9658-49E0-80B6-D07470145E9A}" presName="spaceBetweenRectangles" presStyleCnt="0"/>
      <dgm:spPr/>
    </dgm:pt>
    <dgm:pt modelId="{1BA52ADD-632E-4855-90F9-E531ADCE9EDF}" type="pres">
      <dgm:prSet presAssocID="{E963F1A3-B9C6-4EF8-ADC7-E861DE3C58AD}" presName="composite" presStyleCnt="0"/>
      <dgm:spPr/>
    </dgm:pt>
    <dgm:pt modelId="{3FE6DE2C-7FFE-46AC-83E1-CFEBFABCD71B}" type="pres">
      <dgm:prSet presAssocID="{E963F1A3-B9C6-4EF8-ADC7-E861DE3C58AD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292B394D-4EE7-4623-81DA-53F2A5E85E28}" type="pres">
      <dgm:prSet presAssocID="{E963F1A3-B9C6-4EF8-ADC7-E861DE3C58AD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1A2C8408-4B2F-40EA-81CB-0B473DE4778A}" type="pres">
      <dgm:prSet presAssocID="{E963F1A3-B9C6-4EF8-ADC7-E861DE3C58AD}" presName="BalanceSpacing" presStyleCnt="0"/>
      <dgm:spPr/>
    </dgm:pt>
    <dgm:pt modelId="{BF32E27D-3545-4986-82A2-255636988B93}" type="pres">
      <dgm:prSet presAssocID="{E963F1A3-B9C6-4EF8-ADC7-E861DE3C58AD}" presName="BalanceSpacing1" presStyleCnt="0"/>
      <dgm:spPr/>
    </dgm:pt>
    <dgm:pt modelId="{3C597DCF-E1AF-459B-90BE-ADAE437FF69A}" type="pres">
      <dgm:prSet presAssocID="{BF4705EE-0B3D-4A32-B386-39FE38B46B76}" presName="Accent1Text" presStyleLbl="node1" presStyleIdx="7" presStyleCnt="8"/>
      <dgm:spPr/>
    </dgm:pt>
  </dgm:ptLst>
  <dgm:cxnLst>
    <dgm:cxn modelId="{D23DE90A-6127-40C3-BCB3-48E0F525E0E1}" type="presOf" srcId="{E6B8ADFF-0EA4-4556-88C9-6CEFC4F264E0}" destId="{F0C99E66-761D-404C-8B44-F4C0558B7AF8}" srcOrd="0" destOrd="0" presId="urn:microsoft.com/office/officeart/2008/layout/AlternatingHexagons"/>
    <dgm:cxn modelId="{9C283114-9AEB-447C-A345-6A6C29E5B5A6}" type="presOf" srcId="{B894DFC1-AF43-48E3-BAAC-ABBEAEC6387D}" destId="{7436C398-B5E4-4C51-A852-021B40F3D436}" srcOrd="0" destOrd="0" presId="urn:microsoft.com/office/officeart/2008/layout/AlternatingHexagons"/>
    <dgm:cxn modelId="{2527D916-5F9D-4439-B601-60F1E7F6BF00}" type="presOf" srcId="{E963F1A3-B9C6-4EF8-ADC7-E861DE3C58AD}" destId="{3FE6DE2C-7FFE-46AC-83E1-CFEBFABCD71B}" srcOrd="0" destOrd="0" presId="urn:microsoft.com/office/officeart/2008/layout/AlternatingHexagons"/>
    <dgm:cxn modelId="{FBC52824-A0C9-44A9-9AED-7F19FE1BDBEC}" srcId="{E6B8ADFF-0EA4-4556-88C9-6CEFC4F264E0}" destId="{E963F1A3-B9C6-4EF8-ADC7-E861DE3C58AD}" srcOrd="3" destOrd="0" parTransId="{0FBE09A8-F5B3-4D53-81B6-7D093733E998}" sibTransId="{BF4705EE-0B3D-4A32-B386-39FE38B46B76}"/>
    <dgm:cxn modelId="{43B54B39-2576-4F21-BA53-CA66CF2800C5}" type="presOf" srcId="{AC014EFD-CE43-457E-87AD-E4EEE1897A96}" destId="{54AF8925-F65A-40E2-AF55-A95D9BBFA0CA}" srcOrd="0" destOrd="0" presId="urn:microsoft.com/office/officeart/2008/layout/AlternatingHexagons"/>
    <dgm:cxn modelId="{BE838A46-2C29-4081-971B-0A4A41C6BB76}" srcId="{E6B8ADFF-0EA4-4556-88C9-6CEFC4F264E0}" destId="{AC014EFD-CE43-457E-87AD-E4EEE1897A96}" srcOrd="2" destOrd="0" parTransId="{639E135C-3CDF-4305-9FB3-3D8557675671}" sibTransId="{235EF04D-9658-49E0-80B6-D07470145E9A}"/>
    <dgm:cxn modelId="{04B6B266-D7C9-4F7B-B8E2-905AD32973D0}" type="presOf" srcId="{D55F97D9-6767-4C71-945C-70FCEDB98ACF}" destId="{A75F504A-844D-4676-99C3-0975CE1046F6}" srcOrd="0" destOrd="0" presId="urn:microsoft.com/office/officeart/2008/layout/AlternatingHexagons"/>
    <dgm:cxn modelId="{A03B9C51-707C-4FB2-8606-5695523F662F}" type="presOf" srcId="{B097C152-7E2F-4001-A633-BBB57BF2D74F}" destId="{9525FA5A-1BB8-4A78-AC3D-0115AA89B086}" srcOrd="0" destOrd="0" presId="urn:microsoft.com/office/officeart/2008/layout/AlternatingHexagons"/>
    <dgm:cxn modelId="{81DE7F57-8FA0-4A2B-AF50-F9548375A775}" type="presOf" srcId="{235EF04D-9658-49E0-80B6-D07470145E9A}" destId="{A0F6DBB4-F712-4143-8A5F-7E4F18605A84}" srcOrd="0" destOrd="0" presId="urn:microsoft.com/office/officeart/2008/layout/AlternatingHexagons"/>
    <dgm:cxn modelId="{E6544883-1A16-4C7F-8A21-1B3A90281489}" type="presOf" srcId="{9E430EE6-F0D0-407F-87A2-57295F09F1CA}" destId="{F26FD061-142E-4CAB-A1E8-8677496B8380}" srcOrd="0" destOrd="0" presId="urn:microsoft.com/office/officeart/2008/layout/AlternatingHexagons"/>
    <dgm:cxn modelId="{4FE4EF86-F85A-4D0D-B98E-E3241D6A725E}" type="presOf" srcId="{BF4705EE-0B3D-4A32-B386-39FE38B46B76}" destId="{3C597DCF-E1AF-459B-90BE-ADAE437FF69A}" srcOrd="0" destOrd="0" presId="urn:microsoft.com/office/officeart/2008/layout/AlternatingHexagons"/>
    <dgm:cxn modelId="{320CFBAB-65BB-4ED8-AAB2-495B3448527E}" srcId="{E6B8ADFF-0EA4-4556-88C9-6CEFC4F264E0}" destId="{D55F97D9-6767-4C71-945C-70FCEDB98ACF}" srcOrd="1" destOrd="0" parTransId="{5A9B047B-7487-467A-87C9-9124FD987E67}" sibTransId="{B894DFC1-AF43-48E3-BAAC-ABBEAEC6387D}"/>
    <dgm:cxn modelId="{1558ACD1-00FE-499B-ACF0-5DB6E2B2B9AA}" srcId="{E6B8ADFF-0EA4-4556-88C9-6CEFC4F264E0}" destId="{B097C152-7E2F-4001-A633-BBB57BF2D74F}" srcOrd="0" destOrd="0" parTransId="{94A3414B-AFB6-4822-B947-B5D5A8EF8B42}" sibTransId="{9E430EE6-F0D0-407F-87A2-57295F09F1CA}"/>
    <dgm:cxn modelId="{410D430D-96B5-437F-992E-C1CB682F9142}" type="presParOf" srcId="{F0C99E66-761D-404C-8B44-F4C0558B7AF8}" destId="{719AE1FA-4B35-45F4-B2A3-173444480E7A}" srcOrd="0" destOrd="0" presId="urn:microsoft.com/office/officeart/2008/layout/AlternatingHexagons"/>
    <dgm:cxn modelId="{78CC8C64-6BA6-464E-BA49-A400C647EECF}" type="presParOf" srcId="{719AE1FA-4B35-45F4-B2A3-173444480E7A}" destId="{9525FA5A-1BB8-4A78-AC3D-0115AA89B086}" srcOrd="0" destOrd="0" presId="urn:microsoft.com/office/officeart/2008/layout/AlternatingHexagons"/>
    <dgm:cxn modelId="{6E1405F3-2FDF-4E76-8532-3EB76D8FE2DD}" type="presParOf" srcId="{719AE1FA-4B35-45F4-B2A3-173444480E7A}" destId="{EE16C410-013B-423F-A87C-8B397523D886}" srcOrd="1" destOrd="0" presId="urn:microsoft.com/office/officeart/2008/layout/AlternatingHexagons"/>
    <dgm:cxn modelId="{74DB48D4-C0A4-471E-80F5-2E739FAFF063}" type="presParOf" srcId="{719AE1FA-4B35-45F4-B2A3-173444480E7A}" destId="{F258B7DA-6B7E-4D31-814D-704811E3FCF3}" srcOrd="2" destOrd="0" presId="urn:microsoft.com/office/officeart/2008/layout/AlternatingHexagons"/>
    <dgm:cxn modelId="{AA45A880-A5CF-4E31-997D-9E474C634EC7}" type="presParOf" srcId="{719AE1FA-4B35-45F4-B2A3-173444480E7A}" destId="{E11A54BF-380F-495E-98AD-BBB74DB3514A}" srcOrd="3" destOrd="0" presId="urn:microsoft.com/office/officeart/2008/layout/AlternatingHexagons"/>
    <dgm:cxn modelId="{9A31C924-E92F-45F0-9B1D-2757FF57C4DC}" type="presParOf" srcId="{719AE1FA-4B35-45F4-B2A3-173444480E7A}" destId="{F26FD061-142E-4CAB-A1E8-8677496B8380}" srcOrd="4" destOrd="0" presId="urn:microsoft.com/office/officeart/2008/layout/AlternatingHexagons"/>
    <dgm:cxn modelId="{4805E833-B99F-4DDC-AD6C-3B1586B7135A}" type="presParOf" srcId="{F0C99E66-761D-404C-8B44-F4C0558B7AF8}" destId="{0BA02055-8006-4284-AC66-F043D1E1524A}" srcOrd="1" destOrd="0" presId="urn:microsoft.com/office/officeart/2008/layout/AlternatingHexagons"/>
    <dgm:cxn modelId="{C86CA9BA-8DBB-4C4F-BBBC-F266802CA554}" type="presParOf" srcId="{F0C99E66-761D-404C-8B44-F4C0558B7AF8}" destId="{8BBD583C-7CE0-4247-8259-9AEB249765C3}" srcOrd="2" destOrd="0" presId="urn:microsoft.com/office/officeart/2008/layout/AlternatingHexagons"/>
    <dgm:cxn modelId="{2CD11436-8EB1-48B5-8A69-C2B538C59245}" type="presParOf" srcId="{8BBD583C-7CE0-4247-8259-9AEB249765C3}" destId="{A75F504A-844D-4676-99C3-0975CE1046F6}" srcOrd="0" destOrd="0" presId="urn:microsoft.com/office/officeart/2008/layout/AlternatingHexagons"/>
    <dgm:cxn modelId="{1D23E9D4-6934-4B45-A4E7-834A85A95D67}" type="presParOf" srcId="{8BBD583C-7CE0-4247-8259-9AEB249765C3}" destId="{6ED6A311-DCA8-446F-8835-3FB581476C3A}" srcOrd="1" destOrd="0" presId="urn:microsoft.com/office/officeart/2008/layout/AlternatingHexagons"/>
    <dgm:cxn modelId="{A62F29AF-3A0A-4211-A5AF-B2EE01662994}" type="presParOf" srcId="{8BBD583C-7CE0-4247-8259-9AEB249765C3}" destId="{EB6EB684-F88E-4CD9-B560-E9C8D1576013}" srcOrd="2" destOrd="0" presId="urn:microsoft.com/office/officeart/2008/layout/AlternatingHexagons"/>
    <dgm:cxn modelId="{241EC63B-518B-4EB1-87E6-579DD5629F2B}" type="presParOf" srcId="{8BBD583C-7CE0-4247-8259-9AEB249765C3}" destId="{F6B7AB3E-8FAD-41AA-AFF0-46F06CEE02FE}" srcOrd="3" destOrd="0" presId="urn:microsoft.com/office/officeart/2008/layout/AlternatingHexagons"/>
    <dgm:cxn modelId="{B9C1B3DE-3518-4E00-BF56-4D8F7E5FB2B4}" type="presParOf" srcId="{8BBD583C-7CE0-4247-8259-9AEB249765C3}" destId="{7436C398-B5E4-4C51-A852-021B40F3D436}" srcOrd="4" destOrd="0" presId="urn:microsoft.com/office/officeart/2008/layout/AlternatingHexagons"/>
    <dgm:cxn modelId="{C6B1843C-CBE8-4E33-98B0-B7A471EC9ED9}" type="presParOf" srcId="{F0C99E66-761D-404C-8B44-F4C0558B7AF8}" destId="{D888B215-A460-4765-BF9A-2789818C6C6C}" srcOrd="3" destOrd="0" presId="urn:microsoft.com/office/officeart/2008/layout/AlternatingHexagons"/>
    <dgm:cxn modelId="{A66478CE-0430-4CCB-AD95-60EF9A81B750}" type="presParOf" srcId="{F0C99E66-761D-404C-8B44-F4C0558B7AF8}" destId="{9F0AD89A-B191-469D-9B94-28BB8DBB59C8}" srcOrd="4" destOrd="0" presId="urn:microsoft.com/office/officeart/2008/layout/AlternatingHexagons"/>
    <dgm:cxn modelId="{DF27651B-4A77-4EA1-91F8-4104EEF47AA1}" type="presParOf" srcId="{9F0AD89A-B191-469D-9B94-28BB8DBB59C8}" destId="{54AF8925-F65A-40E2-AF55-A95D9BBFA0CA}" srcOrd="0" destOrd="0" presId="urn:microsoft.com/office/officeart/2008/layout/AlternatingHexagons"/>
    <dgm:cxn modelId="{ECC9F8A2-8715-4AEC-BAC7-4D5499E76245}" type="presParOf" srcId="{9F0AD89A-B191-469D-9B94-28BB8DBB59C8}" destId="{C15FECE4-DEF9-488D-9B8F-05F142B53BE3}" srcOrd="1" destOrd="0" presId="urn:microsoft.com/office/officeart/2008/layout/AlternatingHexagons"/>
    <dgm:cxn modelId="{8ECA30CE-1C0E-4584-970B-2B3F8E49BE31}" type="presParOf" srcId="{9F0AD89A-B191-469D-9B94-28BB8DBB59C8}" destId="{5155F0D9-E407-4DF0-B509-44108E18EFFC}" srcOrd="2" destOrd="0" presId="urn:microsoft.com/office/officeart/2008/layout/AlternatingHexagons"/>
    <dgm:cxn modelId="{4F2D44FB-FFEB-4F49-AA7F-9661C27B51B4}" type="presParOf" srcId="{9F0AD89A-B191-469D-9B94-28BB8DBB59C8}" destId="{8331365D-8B23-4418-8E5D-4714A5A6EFF0}" srcOrd="3" destOrd="0" presId="urn:microsoft.com/office/officeart/2008/layout/AlternatingHexagons"/>
    <dgm:cxn modelId="{F39A8093-CC36-47A3-9B1B-5C0E48E0C06B}" type="presParOf" srcId="{9F0AD89A-B191-469D-9B94-28BB8DBB59C8}" destId="{A0F6DBB4-F712-4143-8A5F-7E4F18605A84}" srcOrd="4" destOrd="0" presId="urn:microsoft.com/office/officeart/2008/layout/AlternatingHexagons"/>
    <dgm:cxn modelId="{319171D6-F0D1-4FA5-AF5E-033E61A34E44}" type="presParOf" srcId="{F0C99E66-761D-404C-8B44-F4C0558B7AF8}" destId="{AE7C4155-BA53-4EBE-8119-22815EC2C582}" srcOrd="5" destOrd="0" presId="urn:microsoft.com/office/officeart/2008/layout/AlternatingHexagons"/>
    <dgm:cxn modelId="{CAD45237-5EA6-440C-8BF0-C25B872B5558}" type="presParOf" srcId="{F0C99E66-761D-404C-8B44-F4C0558B7AF8}" destId="{1BA52ADD-632E-4855-90F9-E531ADCE9EDF}" srcOrd="6" destOrd="0" presId="urn:microsoft.com/office/officeart/2008/layout/AlternatingHexagons"/>
    <dgm:cxn modelId="{577E976F-593D-4073-B606-47383974A1DE}" type="presParOf" srcId="{1BA52ADD-632E-4855-90F9-E531ADCE9EDF}" destId="{3FE6DE2C-7FFE-46AC-83E1-CFEBFABCD71B}" srcOrd="0" destOrd="0" presId="urn:microsoft.com/office/officeart/2008/layout/AlternatingHexagons"/>
    <dgm:cxn modelId="{D200C63A-52C0-4EAF-857E-DBE79D0D4660}" type="presParOf" srcId="{1BA52ADD-632E-4855-90F9-E531ADCE9EDF}" destId="{292B394D-4EE7-4623-81DA-53F2A5E85E28}" srcOrd="1" destOrd="0" presId="urn:microsoft.com/office/officeart/2008/layout/AlternatingHexagons"/>
    <dgm:cxn modelId="{684A2CD2-B75C-44C1-A10A-E70EB4AD8B44}" type="presParOf" srcId="{1BA52ADD-632E-4855-90F9-E531ADCE9EDF}" destId="{1A2C8408-4B2F-40EA-81CB-0B473DE4778A}" srcOrd="2" destOrd="0" presId="urn:microsoft.com/office/officeart/2008/layout/AlternatingHexagons"/>
    <dgm:cxn modelId="{D57949A6-FEB8-4C34-AFBA-CA813FF05538}" type="presParOf" srcId="{1BA52ADD-632E-4855-90F9-E531ADCE9EDF}" destId="{BF32E27D-3545-4986-82A2-255636988B93}" srcOrd="3" destOrd="0" presId="urn:microsoft.com/office/officeart/2008/layout/AlternatingHexagons"/>
    <dgm:cxn modelId="{D44AAE58-B06B-4442-8DBF-115D375177E1}" type="presParOf" srcId="{1BA52ADD-632E-4855-90F9-E531ADCE9EDF}" destId="{3C597DCF-E1AF-459B-90BE-ADAE437FF69A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8ADFF-0EA4-4556-88C9-6CEFC4F264E0}" type="doc">
      <dgm:prSet loTypeId="urn:microsoft.com/office/officeart/2008/layout/AlternatingHexagons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l-GR"/>
        </a:p>
      </dgm:t>
    </dgm:pt>
    <dgm:pt modelId="{B097C152-7E2F-4001-A633-BBB57BF2D74F}">
      <dgm:prSet phldrT="[Text]" custT="1"/>
      <dgm:spPr/>
      <dgm:t>
        <a:bodyPr/>
        <a:lstStyle/>
        <a:p>
          <a:r>
            <a:rPr lang="en-US" sz="1800" b="1" u="sng" dirty="0"/>
            <a:t>job</a:t>
          </a:r>
          <a:endParaRPr lang="el-GR" sz="3400" b="1" u="sng" dirty="0"/>
        </a:p>
      </dgm:t>
    </dgm:pt>
    <dgm:pt modelId="{94A3414B-AFB6-4822-B947-B5D5A8EF8B42}" type="parTrans" cxnId="{1558ACD1-00FE-499B-ACF0-5DB6E2B2B9AA}">
      <dgm:prSet/>
      <dgm:spPr/>
      <dgm:t>
        <a:bodyPr/>
        <a:lstStyle/>
        <a:p>
          <a:endParaRPr lang="el-GR"/>
        </a:p>
      </dgm:t>
    </dgm:pt>
    <dgm:pt modelId="{9E430EE6-F0D0-407F-87A2-57295F09F1CA}" type="sibTrans" cxnId="{1558ACD1-00FE-499B-ACF0-5DB6E2B2B9AA}">
      <dgm:prSet/>
      <dgm:spPr/>
      <dgm:t>
        <a:bodyPr/>
        <a:lstStyle/>
        <a:p>
          <a:r>
            <a:rPr lang="en-US" dirty="0" err="1"/>
            <a:t>bombero</a:t>
          </a:r>
          <a:r>
            <a:rPr lang="en-US" dirty="0"/>
            <a:t>, </a:t>
          </a:r>
          <a:r>
            <a:rPr lang="en-US" dirty="0" err="1"/>
            <a:t>cartero</a:t>
          </a:r>
          <a:r>
            <a:rPr lang="en-US" dirty="0"/>
            <a:t>, </a:t>
          </a:r>
          <a:r>
            <a:rPr lang="en-US" dirty="0" err="1"/>
            <a:t>pintor</a:t>
          </a:r>
          <a:r>
            <a:rPr lang="en-US" dirty="0"/>
            <a:t>, </a:t>
          </a:r>
          <a:r>
            <a:rPr lang="en-US" dirty="0" err="1"/>
            <a:t>cazador</a:t>
          </a:r>
          <a:endParaRPr lang="el-GR" dirty="0"/>
        </a:p>
      </dgm:t>
    </dgm:pt>
    <dgm:pt modelId="{D55F97D9-6767-4C71-945C-70FCEDB98ACF}">
      <dgm:prSet phldrT="[Text]" custT="1"/>
      <dgm:spPr/>
      <dgm:t>
        <a:bodyPr/>
        <a:lstStyle/>
        <a:p>
          <a:r>
            <a:rPr lang="en-US" sz="1800" b="1" u="sng" dirty="0"/>
            <a:t>place</a:t>
          </a:r>
          <a:endParaRPr lang="el-GR" sz="2000" b="1" u="sng" dirty="0"/>
        </a:p>
      </dgm:t>
    </dgm:pt>
    <dgm:pt modelId="{5A9B047B-7487-467A-87C9-9124FD987E67}" type="parTrans" cxnId="{320CFBAB-65BB-4ED8-AAB2-495B3448527E}">
      <dgm:prSet/>
      <dgm:spPr/>
      <dgm:t>
        <a:bodyPr/>
        <a:lstStyle/>
        <a:p>
          <a:endParaRPr lang="el-GR"/>
        </a:p>
      </dgm:t>
    </dgm:pt>
    <dgm:pt modelId="{B894DFC1-AF43-48E3-BAAC-ABBEAEC6387D}" type="sibTrans" cxnId="{320CFBAB-65BB-4ED8-AAB2-495B3448527E}">
      <dgm:prSet/>
      <dgm:spPr/>
      <dgm:t>
        <a:bodyPr/>
        <a:lstStyle/>
        <a:p>
          <a:r>
            <a:rPr lang="es-ES" dirty="0"/>
            <a:t>baño, iglesia, granja, puente</a:t>
          </a:r>
          <a:endParaRPr lang="el-GR" dirty="0"/>
        </a:p>
      </dgm:t>
    </dgm:pt>
    <dgm:pt modelId="{AC014EFD-CE43-457E-87AD-E4EEE1897A96}">
      <dgm:prSet phldrT="[Text]" custT="1"/>
      <dgm:spPr/>
      <dgm:t>
        <a:bodyPr/>
        <a:lstStyle/>
        <a:p>
          <a:r>
            <a:rPr lang="en-US" sz="1800" b="1" u="sng" dirty="0"/>
            <a:t>object</a:t>
          </a:r>
          <a:endParaRPr lang="el-GR" sz="2300" b="1" u="sng" dirty="0"/>
        </a:p>
      </dgm:t>
    </dgm:pt>
    <dgm:pt modelId="{639E135C-3CDF-4305-9FB3-3D8557675671}" type="parTrans" cxnId="{BE838A46-2C29-4081-971B-0A4A41C6BB76}">
      <dgm:prSet/>
      <dgm:spPr/>
      <dgm:t>
        <a:bodyPr/>
        <a:lstStyle/>
        <a:p>
          <a:endParaRPr lang="el-GR"/>
        </a:p>
      </dgm:t>
    </dgm:pt>
    <dgm:pt modelId="{235EF04D-9658-49E0-80B6-D07470145E9A}" type="sibTrans" cxnId="{BE838A46-2C29-4081-971B-0A4A41C6BB76}">
      <dgm:prSet/>
      <dgm:spPr/>
      <dgm:t>
        <a:bodyPr/>
        <a:lstStyle/>
        <a:p>
          <a:r>
            <a:rPr lang="es-ES" dirty="0"/>
            <a:t>muñeca, columna, vaso, tenedor, tronco, escoba, cadena, espejo, cuerda, taza, aguja, goma, regalo</a:t>
          </a:r>
          <a:endParaRPr lang="el-GR" dirty="0"/>
        </a:p>
      </dgm:t>
    </dgm:pt>
    <dgm:pt modelId="{F0C99E66-761D-404C-8B44-F4C0558B7AF8}" type="pres">
      <dgm:prSet presAssocID="{E6B8ADFF-0EA4-4556-88C9-6CEFC4F264E0}" presName="Name0" presStyleCnt="0">
        <dgm:presLayoutVars>
          <dgm:chMax/>
          <dgm:chPref/>
          <dgm:dir/>
          <dgm:animLvl val="lvl"/>
        </dgm:presLayoutVars>
      </dgm:prSet>
      <dgm:spPr/>
    </dgm:pt>
    <dgm:pt modelId="{719AE1FA-4B35-45F4-B2A3-173444480E7A}" type="pres">
      <dgm:prSet presAssocID="{B097C152-7E2F-4001-A633-BBB57BF2D74F}" presName="composite" presStyleCnt="0"/>
      <dgm:spPr/>
    </dgm:pt>
    <dgm:pt modelId="{9525FA5A-1BB8-4A78-AC3D-0115AA89B086}" type="pres">
      <dgm:prSet presAssocID="{B097C152-7E2F-4001-A633-BBB57BF2D74F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EE16C410-013B-423F-A87C-8B397523D886}" type="pres">
      <dgm:prSet presAssocID="{B097C152-7E2F-4001-A633-BBB57BF2D74F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F258B7DA-6B7E-4D31-814D-704811E3FCF3}" type="pres">
      <dgm:prSet presAssocID="{B097C152-7E2F-4001-A633-BBB57BF2D74F}" presName="BalanceSpacing" presStyleCnt="0"/>
      <dgm:spPr/>
    </dgm:pt>
    <dgm:pt modelId="{E11A54BF-380F-495E-98AD-BBB74DB3514A}" type="pres">
      <dgm:prSet presAssocID="{B097C152-7E2F-4001-A633-BBB57BF2D74F}" presName="BalanceSpacing1" presStyleCnt="0"/>
      <dgm:spPr/>
    </dgm:pt>
    <dgm:pt modelId="{F26FD061-142E-4CAB-A1E8-8677496B8380}" type="pres">
      <dgm:prSet presAssocID="{9E430EE6-F0D0-407F-87A2-57295F09F1CA}" presName="Accent1Text" presStyleLbl="node1" presStyleIdx="1" presStyleCnt="6"/>
      <dgm:spPr/>
    </dgm:pt>
    <dgm:pt modelId="{0BA02055-8006-4284-AC66-F043D1E1524A}" type="pres">
      <dgm:prSet presAssocID="{9E430EE6-F0D0-407F-87A2-57295F09F1CA}" presName="spaceBetweenRectangles" presStyleCnt="0"/>
      <dgm:spPr/>
    </dgm:pt>
    <dgm:pt modelId="{8BBD583C-7CE0-4247-8259-9AEB249765C3}" type="pres">
      <dgm:prSet presAssocID="{D55F97D9-6767-4C71-945C-70FCEDB98ACF}" presName="composite" presStyleCnt="0"/>
      <dgm:spPr/>
    </dgm:pt>
    <dgm:pt modelId="{A75F504A-844D-4676-99C3-0975CE1046F6}" type="pres">
      <dgm:prSet presAssocID="{D55F97D9-6767-4C71-945C-70FCEDB98AC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6ED6A311-DCA8-446F-8835-3FB581476C3A}" type="pres">
      <dgm:prSet presAssocID="{D55F97D9-6767-4C71-945C-70FCEDB98AC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B6EB684-F88E-4CD9-B560-E9C8D1576013}" type="pres">
      <dgm:prSet presAssocID="{D55F97D9-6767-4C71-945C-70FCEDB98ACF}" presName="BalanceSpacing" presStyleCnt="0"/>
      <dgm:spPr/>
    </dgm:pt>
    <dgm:pt modelId="{F6B7AB3E-8FAD-41AA-AFF0-46F06CEE02FE}" type="pres">
      <dgm:prSet presAssocID="{D55F97D9-6767-4C71-945C-70FCEDB98ACF}" presName="BalanceSpacing1" presStyleCnt="0"/>
      <dgm:spPr/>
    </dgm:pt>
    <dgm:pt modelId="{7436C398-B5E4-4C51-A852-021B40F3D436}" type="pres">
      <dgm:prSet presAssocID="{B894DFC1-AF43-48E3-BAAC-ABBEAEC6387D}" presName="Accent1Text" presStyleLbl="node1" presStyleIdx="3" presStyleCnt="6"/>
      <dgm:spPr/>
    </dgm:pt>
    <dgm:pt modelId="{D888B215-A460-4765-BF9A-2789818C6C6C}" type="pres">
      <dgm:prSet presAssocID="{B894DFC1-AF43-48E3-BAAC-ABBEAEC6387D}" presName="spaceBetweenRectangles" presStyleCnt="0"/>
      <dgm:spPr/>
    </dgm:pt>
    <dgm:pt modelId="{9F0AD89A-B191-469D-9B94-28BB8DBB59C8}" type="pres">
      <dgm:prSet presAssocID="{AC014EFD-CE43-457E-87AD-E4EEE1897A96}" presName="composite" presStyleCnt="0"/>
      <dgm:spPr/>
    </dgm:pt>
    <dgm:pt modelId="{54AF8925-F65A-40E2-AF55-A95D9BBFA0CA}" type="pres">
      <dgm:prSet presAssocID="{AC014EFD-CE43-457E-87AD-E4EEE1897A96}" presName="Parent1" presStyleLbl="node1" presStyleIdx="4" presStyleCnt="6" custLinFactNeighborX="25878" custLinFactNeighborY="-2909">
        <dgm:presLayoutVars>
          <dgm:chMax val="1"/>
          <dgm:chPref val="1"/>
          <dgm:bulletEnabled val="1"/>
        </dgm:presLayoutVars>
      </dgm:prSet>
      <dgm:spPr/>
    </dgm:pt>
    <dgm:pt modelId="{C15FECE4-DEF9-488D-9B8F-05F142B53BE3}" type="pres">
      <dgm:prSet presAssocID="{AC014EFD-CE43-457E-87AD-E4EEE1897A96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5155F0D9-E407-4DF0-B509-44108E18EFFC}" type="pres">
      <dgm:prSet presAssocID="{AC014EFD-CE43-457E-87AD-E4EEE1897A96}" presName="BalanceSpacing" presStyleCnt="0"/>
      <dgm:spPr/>
    </dgm:pt>
    <dgm:pt modelId="{8331365D-8B23-4418-8E5D-4714A5A6EFF0}" type="pres">
      <dgm:prSet presAssocID="{AC014EFD-CE43-457E-87AD-E4EEE1897A96}" presName="BalanceSpacing1" presStyleCnt="0"/>
      <dgm:spPr/>
    </dgm:pt>
    <dgm:pt modelId="{A0F6DBB4-F712-4143-8A5F-7E4F18605A84}" type="pres">
      <dgm:prSet presAssocID="{235EF04D-9658-49E0-80B6-D07470145E9A}" presName="Accent1Text" presStyleLbl="node1" presStyleIdx="5" presStyleCnt="6" custScaleX="147984" custScaleY="152589"/>
      <dgm:spPr/>
    </dgm:pt>
  </dgm:ptLst>
  <dgm:cxnLst>
    <dgm:cxn modelId="{D23DE90A-6127-40C3-BCB3-48E0F525E0E1}" type="presOf" srcId="{E6B8ADFF-0EA4-4556-88C9-6CEFC4F264E0}" destId="{F0C99E66-761D-404C-8B44-F4C0558B7AF8}" srcOrd="0" destOrd="0" presId="urn:microsoft.com/office/officeart/2008/layout/AlternatingHexagons"/>
    <dgm:cxn modelId="{9C283114-9AEB-447C-A345-6A6C29E5B5A6}" type="presOf" srcId="{B894DFC1-AF43-48E3-BAAC-ABBEAEC6387D}" destId="{7436C398-B5E4-4C51-A852-021B40F3D436}" srcOrd="0" destOrd="0" presId="urn:microsoft.com/office/officeart/2008/layout/AlternatingHexagons"/>
    <dgm:cxn modelId="{43B54B39-2576-4F21-BA53-CA66CF2800C5}" type="presOf" srcId="{AC014EFD-CE43-457E-87AD-E4EEE1897A96}" destId="{54AF8925-F65A-40E2-AF55-A95D9BBFA0CA}" srcOrd="0" destOrd="0" presId="urn:microsoft.com/office/officeart/2008/layout/AlternatingHexagons"/>
    <dgm:cxn modelId="{BE838A46-2C29-4081-971B-0A4A41C6BB76}" srcId="{E6B8ADFF-0EA4-4556-88C9-6CEFC4F264E0}" destId="{AC014EFD-CE43-457E-87AD-E4EEE1897A96}" srcOrd="2" destOrd="0" parTransId="{639E135C-3CDF-4305-9FB3-3D8557675671}" sibTransId="{235EF04D-9658-49E0-80B6-D07470145E9A}"/>
    <dgm:cxn modelId="{04B6B266-D7C9-4F7B-B8E2-905AD32973D0}" type="presOf" srcId="{D55F97D9-6767-4C71-945C-70FCEDB98ACF}" destId="{A75F504A-844D-4676-99C3-0975CE1046F6}" srcOrd="0" destOrd="0" presId="urn:microsoft.com/office/officeart/2008/layout/AlternatingHexagons"/>
    <dgm:cxn modelId="{A03B9C51-707C-4FB2-8606-5695523F662F}" type="presOf" srcId="{B097C152-7E2F-4001-A633-BBB57BF2D74F}" destId="{9525FA5A-1BB8-4A78-AC3D-0115AA89B086}" srcOrd="0" destOrd="0" presId="urn:microsoft.com/office/officeart/2008/layout/AlternatingHexagons"/>
    <dgm:cxn modelId="{81DE7F57-8FA0-4A2B-AF50-F9548375A775}" type="presOf" srcId="{235EF04D-9658-49E0-80B6-D07470145E9A}" destId="{A0F6DBB4-F712-4143-8A5F-7E4F18605A84}" srcOrd="0" destOrd="0" presId="urn:microsoft.com/office/officeart/2008/layout/AlternatingHexagons"/>
    <dgm:cxn modelId="{E6544883-1A16-4C7F-8A21-1B3A90281489}" type="presOf" srcId="{9E430EE6-F0D0-407F-87A2-57295F09F1CA}" destId="{F26FD061-142E-4CAB-A1E8-8677496B8380}" srcOrd="0" destOrd="0" presId="urn:microsoft.com/office/officeart/2008/layout/AlternatingHexagons"/>
    <dgm:cxn modelId="{320CFBAB-65BB-4ED8-AAB2-495B3448527E}" srcId="{E6B8ADFF-0EA4-4556-88C9-6CEFC4F264E0}" destId="{D55F97D9-6767-4C71-945C-70FCEDB98ACF}" srcOrd="1" destOrd="0" parTransId="{5A9B047B-7487-467A-87C9-9124FD987E67}" sibTransId="{B894DFC1-AF43-48E3-BAAC-ABBEAEC6387D}"/>
    <dgm:cxn modelId="{1558ACD1-00FE-499B-ACF0-5DB6E2B2B9AA}" srcId="{E6B8ADFF-0EA4-4556-88C9-6CEFC4F264E0}" destId="{B097C152-7E2F-4001-A633-BBB57BF2D74F}" srcOrd="0" destOrd="0" parTransId="{94A3414B-AFB6-4822-B947-B5D5A8EF8B42}" sibTransId="{9E430EE6-F0D0-407F-87A2-57295F09F1CA}"/>
    <dgm:cxn modelId="{410D430D-96B5-437F-992E-C1CB682F9142}" type="presParOf" srcId="{F0C99E66-761D-404C-8B44-F4C0558B7AF8}" destId="{719AE1FA-4B35-45F4-B2A3-173444480E7A}" srcOrd="0" destOrd="0" presId="urn:microsoft.com/office/officeart/2008/layout/AlternatingHexagons"/>
    <dgm:cxn modelId="{78CC8C64-6BA6-464E-BA49-A400C647EECF}" type="presParOf" srcId="{719AE1FA-4B35-45F4-B2A3-173444480E7A}" destId="{9525FA5A-1BB8-4A78-AC3D-0115AA89B086}" srcOrd="0" destOrd="0" presId="urn:microsoft.com/office/officeart/2008/layout/AlternatingHexagons"/>
    <dgm:cxn modelId="{6E1405F3-2FDF-4E76-8532-3EB76D8FE2DD}" type="presParOf" srcId="{719AE1FA-4B35-45F4-B2A3-173444480E7A}" destId="{EE16C410-013B-423F-A87C-8B397523D886}" srcOrd="1" destOrd="0" presId="urn:microsoft.com/office/officeart/2008/layout/AlternatingHexagons"/>
    <dgm:cxn modelId="{74DB48D4-C0A4-471E-80F5-2E739FAFF063}" type="presParOf" srcId="{719AE1FA-4B35-45F4-B2A3-173444480E7A}" destId="{F258B7DA-6B7E-4D31-814D-704811E3FCF3}" srcOrd="2" destOrd="0" presId="urn:microsoft.com/office/officeart/2008/layout/AlternatingHexagons"/>
    <dgm:cxn modelId="{AA45A880-A5CF-4E31-997D-9E474C634EC7}" type="presParOf" srcId="{719AE1FA-4B35-45F4-B2A3-173444480E7A}" destId="{E11A54BF-380F-495E-98AD-BBB74DB3514A}" srcOrd="3" destOrd="0" presId="urn:microsoft.com/office/officeart/2008/layout/AlternatingHexagons"/>
    <dgm:cxn modelId="{9A31C924-E92F-45F0-9B1D-2757FF57C4DC}" type="presParOf" srcId="{719AE1FA-4B35-45F4-B2A3-173444480E7A}" destId="{F26FD061-142E-4CAB-A1E8-8677496B8380}" srcOrd="4" destOrd="0" presId="urn:microsoft.com/office/officeart/2008/layout/AlternatingHexagons"/>
    <dgm:cxn modelId="{4805E833-B99F-4DDC-AD6C-3B1586B7135A}" type="presParOf" srcId="{F0C99E66-761D-404C-8B44-F4C0558B7AF8}" destId="{0BA02055-8006-4284-AC66-F043D1E1524A}" srcOrd="1" destOrd="0" presId="urn:microsoft.com/office/officeart/2008/layout/AlternatingHexagons"/>
    <dgm:cxn modelId="{C86CA9BA-8DBB-4C4F-BBBC-F266802CA554}" type="presParOf" srcId="{F0C99E66-761D-404C-8B44-F4C0558B7AF8}" destId="{8BBD583C-7CE0-4247-8259-9AEB249765C3}" srcOrd="2" destOrd="0" presId="urn:microsoft.com/office/officeart/2008/layout/AlternatingHexagons"/>
    <dgm:cxn modelId="{2CD11436-8EB1-48B5-8A69-C2B538C59245}" type="presParOf" srcId="{8BBD583C-7CE0-4247-8259-9AEB249765C3}" destId="{A75F504A-844D-4676-99C3-0975CE1046F6}" srcOrd="0" destOrd="0" presId="urn:microsoft.com/office/officeart/2008/layout/AlternatingHexagons"/>
    <dgm:cxn modelId="{1D23E9D4-6934-4B45-A4E7-834A85A95D67}" type="presParOf" srcId="{8BBD583C-7CE0-4247-8259-9AEB249765C3}" destId="{6ED6A311-DCA8-446F-8835-3FB581476C3A}" srcOrd="1" destOrd="0" presId="urn:microsoft.com/office/officeart/2008/layout/AlternatingHexagons"/>
    <dgm:cxn modelId="{A62F29AF-3A0A-4211-A5AF-B2EE01662994}" type="presParOf" srcId="{8BBD583C-7CE0-4247-8259-9AEB249765C3}" destId="{EB6EB684-F88E-4CD9-B560-E9C8D1576013}" srcOrd="2" destOrd="0" presId="urn:microsoft.com/office/officeart/2008/layout/AlternatingHexagons"/>
    <dgm:cxn modelId="{241EC63B-518B-4EB1-87E6-579DD5629F2B}" type="presParOf" srcId="{8BBD583C-7CE0-4247-8259-9AEB249765C3}" destId="{F6B7AB3E-8FAD-41AA-AFF0-46F06CEE02FE}" srcOrd="3" destOrd="0" presId="urn:microsoft.com/office/officeart/2008/layout/AlternatingHexagons"/>
    <dgm:cxn modelId="{B9C1B3DE-3518-4E00-BF56-4D8F7E5FB2B4}" type="presParOf" srcId="{8BBD583C-7CE0-4247-8259-9AEB249765C3}" destId="{7436C398-B5E4-4C51-A852-021B40F3D436}" srcOrd="4" destOrd="0" presId="urn:microsoft.com/office/officeart/2008/layout/AlternatingHexagons"/>
    <dgm:cxn modelId="{C6B1843C-CBE8-4E33-98B0-B7A471EC9ED9}" type="presParOf" srcId="{F0C99E66-761D-404C-8B44-F4C0558B7AF8}" destId="{D888B215-A460-4765-BF9A-2789818C6C6C}" srcOrd="3" destOrd="0" presId="urn:microsoft.com/office/officeart/2008/layout/AlternatingHexagons"/>
    <dgm:cxn modelId="{A66478CE-0430-4CCB-AD95-60EF9A81B750}" type="presParOf" srcId="{F0C99E66-761D-404C-8B44-F4C0558B7AF8}" destId="{9F0AD89A-B191-469D-9B94-28BB8DBB59C8}" srcOrd="4" destOrd="0" presId="urn:microsoft.com/office/officeart/2008/layout/AlternatingHexagons"/>
    <dgm:cxn modelId="{DF27651B-4A77-4EA1-91F8-4104EEF47AA1}" type="presParOf" srcId="{9F0AD89A-B191-469D-9B94-28BB8DBB59C8}" destId="{54AF8925-F65A-40E2-AF55-A95D9BBFA0CA}" srcOrd="0" destOrd="0" presId="urn:microsoft.com/office/officeart/2008/layout/AlternatingHexagons"/>
    <dgm:cxn modelId="{ECC9F8A2-8715-4AEC-BAC7-4D5499E76245}" type="presParOf" srcId="{9F0AD89A-B191-469D-9B94-28BB8DBB59C8}" destId="{C15FECE4-DEF9-488D-9B8F-05F142B53BE3}" srcOrd="1" destOrd="0" presId="urn:microsoft.com/office/officeart/2008/layout/AlternatingHexagons"/>
    <dgm:cxn modelId="{8ECA30CE-1C0E-4584-970B-2B3F8E49BE31}" type="presParOf" srcId="{9F0AD89A-B191-469D-9B94-28BB8DBB59C8}" destId="{5155F0D9-E407-4DF0-B509-44108E18EFFC}" srcOrd="2" destOrd="0" presId="urn:microsoft.com/office/officeart/2008/layout/AlternatingHexagons"/>
    <dgm:cxn modelId="{4F2D44FB-FFEB-4F49-AA7F-9661C27B51B4}" type="presParOf" srcId="{9F0AD89A-B191-469D-9B94-28BB8DBB59C8}" destId="{8331365D-8B23-4418-8E5D-4714A5A6EFF0}" srcOrd="3" destOrd="0" presId="urn:microsoft.com/office/officeart/2008/layout/AlternatingHexagons"/>
    <dgm:cxn modelId="{F39A8093-CC36-47A3-9B1B-5C0E48E0C06B}" type="presParOf" srcId="{9F0AD89A-B191-469D-9B94-28BB8DBB59C8}" destId="{A0F6DBB4-F712-4143-8A5F-7E4F18605A8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5CDBE-7291-411C-AD5C-0F5BD4581DA5}">
      <dsp:nvSpPr>
        <dsp:cNvPr id="0" name=""/>
        <dsp:cNvSpPr/>
      </dsp:nvSpPr>
      <dsp:spPr>
        <a:xfrm>
          <a:off x="493528" y="921453"/>
          <a:ext cx="3064179" cy="1741691"/>
        </a:xfrm>
        <a:prstGeom prst="rect">
          <a:avLst/>
        </a:prstGeom>
        <a:solidFill>
          <a:schemeClr val="lt1"/>
        </a:solidFill>
        <a:ln w="28575" cap="flat" cmpd="sng" algn="ctr">
          <a:solidFill>
            <a:srgbClr val="003C69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Switch costs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Modality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Switch &gt; Repeat</a:t>
          </a:r>
        </a:p>
      </dsp:txBody>
      <dsp:txXfrm>
        <a:off x="493528" y="921453"/>
        <a:ext cx="3064179" cy="1741691"/>
      </dsp:txXfrm>
    </dsp:sp>
    <dsp:sp modelId="{DB4F264E-9198-413C-BA68-249757A97BC9}">
      <dsp:nvSpPr>
        <dsp:cNvPr id="0" name=""/>
        <dsp:cNvSpPr/>
      </dsp:nvSpPr>
      <dsp:spPr>
        <a:xfrm>
          <a:off x="4826256" y="921453"/>
          <a:ext cx="3064179" cy="1741691"/>
        </a:xfrm>
        <a:prstGeom prst="rect">
          <a:avLst/>
        </a:prstGeom>
        <a:solidFill>
          <a:schemeClr val="lt1"/>
        </a:solidFill>
        <a:ln w="28575" cap="flat" cmpd="sng" algn="ctr">
          <a:solidFill>
            <a:srgbClr val="003C69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Modality effect on RTs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Vocal &gt; Manual</a:t>
          </a:r>
          <a:endParaRPr lang="el-GR" sz="2000" kern="1200" dirty="0"/>
        </a:p>
      </dsp:txBody>
      <dsp:txXfrm>
        <a:off x="4826256" y="921453"/>
        <a:ext cx="3064179" cy="1741691"/>
      </dsp:txXfrm>
    </dsp:sp>
    <dsp:sp modelId="{958EB69E-01A9-40D9-9D08-CEF751D41239}">
      <dsp:nvSpPr>
        <dsp:cNvPr id="0" name=""/>
        <dsp:cNvSpPr/>
      </dsp:nvSpPr>
      <dsp:spPr>
        <a:xfrm>
          <a:off x="9143381" y="930739"/>
          <a:ext cx="3064179" cy="1741691"/>
        </a:xfrm>
        <a:prstGeom prst="rect">
          <a:avLst/>
        </a:prstGeom>
        <a:solidFill>
          <a:schemeClr val="lt1"/>
        </a:solidFill>
        <a:ln w="28575" cap="flat" cmpd="sng" algn="ctr">
          <a:solidFill>
            <a:srgbClr val="003C69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Asymmetry of modality switching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Vocal &gt; Manual</a:t>
          </a:r>
          <a:endParaRPr lang="el-GR" sz="2000" kern="1200" dirty="0"/>
        </a:p>
      </dsp:txBody>
      <dsp:txXfrm>
        <a:off x="9143381" y="930739"/>
        <a:ext cx="3064179" cy="17416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5FA5A-1BB8-4A78-AC3D-0115AA89B086}">
      <dsp:nvSpPr>
        <dsp:cNvPr id="0" name=""/>
        <dsp:cNvSpPr/>
      </dsp:nvSpPr>
      <dsp:spPr>
        <a:xfrm rot="5400000">
          <a:off x="2125729" y="155680"/>
          <a:ext cx="1396118" cy="1214622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animal</a:t>
          </a:r>
          <a:endParaRPr lang="el-GR" sz="1700" b="1" u="sng" kern="1200" dirty="0"/>
        </a:p>
      </dsp:txBody>
      <dsp:txXfrm rot="-5400000">
        <a:off x="2405756" y="282494"/>
        <a:ext cx="836064" cy="960994"/>
      </dsp:txXfrm>
    </dsp:sp>
    <dsp:sp modelId="{EE16C410-013B-423F-A87C-8B397523D886}">
      <dsp:nvSpPr>
        <dsp:cNvPr id="0" name=""/>
        <dsp:cNvSpPr/>
      </dsp:nvSpPr>
      <dsp:spPr>
        <a:xfrm>
          <a:off x="3467957" y="344156"/>
          <a:ext cx="1558067" cy="837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6FD061-142E-4CAB-A1E8-8677496B8380}">
      <dsp:nvSpPr>
        <dsp:cNvPr id="0" name=""/>
        <dsp:cNvSpPr/>
      </dsp:nvSpPr>
      <dsp:spPr>
        <a:xfrm rot="5400000">
          <a:off x="813936" y="155680"/>
          <a:ext cx="1396118" cy="1214622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201919"/>
            <a:satOff val="-22754"/>
            <a:lumOff val="15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pulpo</a:t>
          </a:r>
          <a:r>
            <a:rPr lang="en-US" sz="1300" kern="1200" dirty="0"/>
            <a:t>, </a:t>
          </a:r>
          <a:r>
            <a:rPr lang="en-US" sz="1300" kern="1200" dirty="0" err="1"/>
            <a:t>cerdo</a:t>
          </a:r>
          <a:r>
            <a:rPr lang="en-US" sz="1300" kern="1200" dirty="0"/>
            <a:t>, </a:t>
          </a:r>
          <a:r>
            <a:rPr lang="en-US" sz="1300" kern="1200" dirty="0" err="1"/>
            <a:t>vaca</a:t>
          </a:r>
          <a:r>
            <a:rPr lang="en-US" sz="1300" kern="1200" dirty="0"/>
            <a:t>, caracol, </a:t>
          </a:r>
          <a:r>
            <a:rPr lang="en-US" sz="1300" kern="1200" dirty="0" err="1"/>
            <a:t>conejo</a:t>
          </a:r>
          <a:r>
            <a:rPr lang="en-US" sz="1300" kern="1200" dirty="0"/>
            <a:t>, </a:t>
          </a:r>
          <a:r>
            <a:rPr lang="en-US" sz="1300" kern="1200" dirty="0" err="1"/>
            <a:t>pavo</a:t>
          </a:r>
          <a:endParaRPr lang="el-GR" sz="1300" kern="1200" dirty="0"/>
        </a:p>
      </dsp:txBody>
      <dsp:txXfrm rot="-5400000">
        <a:off x="1093963" y="282494"/>
        <a:ext cx="836064" cy="960994"/>
      </dsp:txXfrm>
    </dsp:sp>
    <dsp:sp modelId="{A75F504A-844D-4676-99C3-0975CE1046F6}">
      <dsp:nvSpPr>
        <dsp:cNvPr id="0" name=""/>
        <dsp:cNvSpPr/>
      </dsp:nvSpPr>
      <dsp:spPr>
        <a:xfrm rot="5400000">
          <a:off x="1467320" y="1340705"/>
          <a:ext cx="1396118" cy="1214622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403839"/>
            <a:satOff val="-45509"/>
            <a:lumOff val="319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body part</a:t>
          </a:r>
          <a:endParaRPr lang="el-GR" sz="2000" b="1" u="sng" kern="1200" dirty="0"/>
        </a:p>
      </dsp:txBody>
      <dsp:txXfrm rot="-5400000">
        <a:off x="1747347" y="1467519"/>
        <a:ext cx="836064" cy="960994"/>
      </dsp:txXfrm>
    </dsp:sp>
    <dsp:sp modelId="{6ED6A311-DCA8-446F-8835-3FB581476C3A}">
      <dsp:nvSpPr>
        <dsp:cNvPr id="0" name=""/>
        <dsp:cNvSpPr/>
      </dsp:nvSpPr>
      <dsp:spPr>
        <a:xfrm>
          <a:off x="0" y="1529181"/>
          <a:ext cx="1507807" cy="837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36C398-B5E4-4C51-A852-021B40F3D436}">
      <dsp:nvSpPr>
        <dsp:cNvPr id="0" name=""/>
        <dsp:cNvSpPr/>
      </dsp:nvSpPr>
      <dsp:spPr>
        <a:xfrm rot="5400000">
          <a:off x="2779112" y="1340705"/>
          <a:ext cx="1396118" cy="1214622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605758"/>
            <a:satOff val="-68263"/>
            <a:lumOff val="47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pierna</a:t>
          </a:r>
          <a:r>
            <a:rPr lang="en-US" sz="1700" kern="1200" dirty="0"/>
            <a:t>, </a:t>
          </a:r>
          <a:r>
            <a:rPr lang="en-US" sz="1700" kern="1200" dirty="0" err="1"/>
            <a:t>oreja</a:t>
          </a:r>
          <a:r>
            <a:rPr lang="en-US" sz="1700" kern="1200" dirty="0"/>
            <a:t>, mano, </a:t>
          </a:r>
          <a:r>
            <a:rPr lang="en-US" sz="1700" kern="1200" dirty="0" err="1"/>
            <a:t>espalda</a:t>
          </a:r>
          <a:endParaRPr lang="el-GR" sz="1700" kern="1200" dirty="0"/>
        </a:p>
      </dsp:txBody>
      <dsp:txXfrm rot="-5400000">
        <a:off x="3059139" y="1467519"/>
        <a:ext cx="836064" cy="960994"/>
      </dsp:txXfrm>
    </dsp:sp>
    <dsp:sp modelId="{54AF8925-F65A-40E2-AF55-A95D9BBFA0CA}">
      <dsp:nvSpPr>
        <dsp:cNvPr id="0" name=""/>
        <dsp:cNvSpPr/>
      </dsp:nvSpPr>
      <dsp:spPr>
        <a:xfrm rot="5400000">
          <a:off x="2125729" y="2525730"/>
          <a:ext cx="1396118" cy="1214622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807677"/>
            <a:satOff val="-91018"/>
            <a:lumOff val="6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u="sng" kern="1200" dirty="0"/>
            <a:t>clothes</a:t>
          </a:r>
          <a:endParaRPr lang="el-GR" sz="1700" b="1" u="sng" kern="1200" dirty="0"/>
        </a:p>
      </dsp:txBody>
      <dsp:txXfrm rot="-5400000">
        <a:off x="2405756" y="2652544"/>
        <a:ext cx="836064" cy="960994"/>
      </dsp:txXfrm>
    </dsp:sp>
    <dsp:sp modelId="{C15FECE4-DEF9-488D-9B8F-05F142B53BE3}">
      <dsp:nvSpPr>
        <dsp:cNvPr id="0" name=""/>
        <dsp:cNvSpPr/>
      </dsp:nvSpPr>
      <dsp:spPr>
        <a:xfrm>
          <a:off x="3467957" y="2714206"/>
          <a:ext cx="1558067" cy="837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F6DBB4-F712-4143-8A5F-7E4F18605A84}">
      <dsp:nvSpPr>
        <dsp:cNvPr id="0" name=""/>
        <dsp:cNvSpPr/>
      </dsp:nvSpPr>
      <dsp:spPr>
        <a:xfrm rot="5400000">
          <a:off x="813936" y="2525730"/>
          <a:ext cx="1396118" cy="1214622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605758"/>
            <a:satOff val="-68263"/>
            <a:lumOff val="47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camisa, </a:t>
          </a:r>
          <a:r>
            <a:rPr lang="en-US" sz="1700" kern="1200" dirty="0" err="1"/>
            <a:t>traje</a:t>
          </a:r>
          <a:r>
            <a:rPr lang="en-US" sz="1700" kern="1200" dirty="0"/>
            <a:t>, </a:t>
          </a:r>
          <a:r>
            <a:rPr lang="en-US" sz="1700" kern="1200" dirty="0" err="1"/>
            <a:t>guante</a:t>
          </a:r>
          <a:r>
            <a:rPr lang="en-US" sz="1700" kern="1200" dirty="0"/>
            <a:t>, falda</a:t>
          </a:r>
          <a:endParaRPr lang="el-GR" sz="1700" kern="1200" dirty="0"/>
        </a:p>
      </dsp:txBody>
      <dsp:txXfrm rot="-5400000">
        <a:off x="1093963" y="2652544"/>
        <a:ext cx="836064" cy="960994"/>
      </dsp:txXfrm>
    </dsp:sp>
    <dsp:sp modelId="{3FE6DE2C-7FFE-46AC-83E1-CFEBFABCD71B}">
      <dsp:nvSpPr>
        <dsp:cNvPr id="0" name=""/>
        <dsp:cNvSpPr/>
      </dsp:nvSpPr>
      <dsp:spPr>
        <a:xfrm rot="5400000">
          <a:off x="1467320" y="3710755"/>
          <a:ext cx="1396118" cy="1214622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403839"/>
            <a:satOff val="-45509"/>
            <a:lumOff val="319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food</a:t>
          </a:r>
          <a:endParaRPr lang="el-GR" sz="1800" b="1" u="sng" kern="1200" dirty="0"/>
        </a:p>
      </dsp:txBody>
      <dsp:txXfrm rot="-5400000">
        <a:off x="1747347" y="3837569"/>
        <a:ext cx="836064" cy="960994"/>
      </dsp:txXfrm>
    </dsp:sp>
    <dsp:sp modelId="{292B394D-4EE7-4623-81DA-53F2A5E85E28}">
      <dsp:nvSpPr>
        <dsp:cNvPr id="0" name=""/>
        <dsp:cNvSpPr/>
      </dsp:nvSpPr>
      <dsp:spPr>
        <a:xfrm>
          <a:off x="0" y="3899231"/>
          <a:ext cx="1507807" cy="837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597DCF-E1AF-459B-90BE-ADAE437FF69A}">
      <dsp:nvSpPr>
        <dsp:cNvPr id="0" name=""/>
        <dsp:cNvSpPr/>
      </dsp:nvSpPr>
      <dsp:spPr>
        <a:xfrm rot="5400000">
          <a:off x="2779112" y="3710755"/>
          <a:ext cx="1396118" cy="1214622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201919"/>
            <a:satOff val="-22754"/>
            <a:lumOff val="15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miel</a:t>
          </a:r>
          <a:r>
            <a:rPr lang="en-US" sz="1600" kern="1200" dirty="0"/>
            <a:t>, manzana, </a:t>
          </a:r>
          <a:r>
            <a:rPr lang="en-US" sz="1600" kern="1200" dirty="0" err="1"/>
            <a:t>fresa</a:t>
          </a:r>
          <a:endParaRPr lang="el-GR" sz="1600" kern="1200" dirty="0"/>
        </a:p>
      </dsp:txBody>
      <dsp:txXfrm rot="-5400000">
        <a:off x="3059139" y="3837569"/>
        <a:ext cx="836064" cy="9609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5FA5A-1BB8-4A78-AC3D-0115AA89B086}">
      <dsp:nvSpPr>
        <dsp:cNvPr id="0" name=""/>
        <dsp:cNvSpPr/>
      </dsp:nvSpPr>
      <dsp:spPr>
        <a:xfrm rot="5400000">
          <a:off x="2125729" y="381090"/>
          <a:ext cx="1396118" cy="1214622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job</a:t>
          </a:r>
          <a:endParaRPr lang="el-GR" sz="3400" b="1" u="sng" kern="1200" dirty="0"/>
        </a:p>
      </dsp:txBody>
      <dsp:txXfrm rot="-5400000">
        <a:off x="2405756" y="507904"/>
        <a:ext cx="836064" cy="960994"/>
      </dsp:txXfrm>
    </dsp:sp>
    <dsp:sp modelId="{EE16C410-013B-423F-A87C-8B397523D886}">
      <dsp:nvSpPr>
        <dsp:cNvPr id="0" name=""/>
        <dsp:cNvSpPr/>
      </dsp:nvSpPr>
      <dsp:spPr>
        <a:xfrm>
          <a:off x="3467957" y="569566"/>
          <a:ext cx="1558067" cy="837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6FD061-142E-4CAB-A1E8-8677496B8380}">
      <dsp:nvSpPr>
        <dsp:cNvPr id="0" name=""/>
        <dsp:cNvSpPr/>
      </dsp:nvSpPr>
      <dsp:spPr>
        <a:xfrm rot="5400000">
          <a:off x="813936" y="381090"/>
          <a:ext cx="1396118" cy="1214622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269226"/>
            <a:satOff val="-30339"/>
            <a:lumOff val="2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bombero</a:t>
          </a:r>
          <a:r>
            <a:rPr lang="en-US" sz="1600" kern="1200" dirty="0"/>
            <a:t>, </a:t>
          </a:r>
          <a:r>
            <a:rPr lang="en-US" sz="1600" kern="1200" dirty="0" err="1"/>
            <a:t>cartero</a:t>
          </a:r>
          <a:r>
            <a:rPr lang="en-US" sz="1600" kern="1200" dirty="0"/>
            <a:t>, </a:t>
          </a:r>
          <a:r>
            <a:rPr lang="en-US" sz="1600" kern="1200" dirty="0" err="1"/>
            <a:t>pintor</a:t>
          </a:r>
          <a:r>
            <a:rPr lang="en-US" sz="1600" kern="1200" dirty="0"/>
            <a:t>, </a:t>
          </a:r>
          <a:r>
            <a:rPr lang="en-US" sz="1600" kern="1200" dirty="0" err="1"/>
            <a:t>cazador</a:t>
          </a:r>
          <a:endParaRPr lang="el-GR" sz="1600" kern="1200" dirty="0"/>
        </a:p>
      </dsp:txBody>
      <dsp:txXfrm rot="-5400000">
        <a:off x="1093963" y="507904"/>
        <a:ext cx="836064" cy="960994"/>
      </dsp:txXfrm>
    </dsp:sp>
    <dsp:sp modelId="{A75F504A-844D-4676-99C3-0975CE1046F6}">
      <dsp:nvSpPr>
        <dsp:cNvPr id="0" name=""/>
        <dsp:cNvSpPr/>
      </dsp:nvSpPr>
      <dsp:spPr>
        <a:xfrm rot="5400000">
          <a:off x="1467320" y="1566115"/>
          <a:ext cx="1396118" cy="1214622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538452"/>
            <a:satOff val="-60679"/>
            <a:lumOff val="426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place</a:t>
          </a:r>
          <a:endParaRPr lang="el-GR" sz="2000" b="1" u="sng" kern="1200" dirty="0"/>
        </a:p>
      </dsp:txBody>
      <dsp:txXfrm rot="-5400000">
        <a:off x="1747347" y="1692929"/>
        <a:ext cx="836064" cy="960994"/>
      </dsp:txXfrm>
    </dsp:sp>
    <dsp:sp modelId="{6ED6A311-DCA8-446F-8835-3FB581476C3A}">
      <dsp:nvSpPr>
        <dsp:cNvPr id="0" name=""/>
        <dsp:cNvSpPr/>
      </dsp:nvSpPr>
      <dsp:spPr>
        <a:xfrm>
          <a:off x="0" y="1754591"/>
          <a:ext cx="1507807" cy="837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36C398-B5E4-4C51-A852-021B40F3D436}">
      <dsp:nvSpPr>
        <dsp:cNvPr id="0" name=""/>
        <dsp:cNvSpPr/>
      </dsp:nvSpPr>
      <dsp:spPr>
        <a:xfrm rot="5400000">
          <a:off x="2779112" y="1566115"/>
          <a:ext cx="1396118" cy="1214622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807677"/>
            <a:satOff val="-91018"/>
            <a:lumOff val="6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baño, iglesia, granja, puente</a:t>
          </a:r>
          <a:endParaRPr lang="el-GR" sz="1700" kern="1200" dirty="0"/>
        </a:p>
      </dsp:txBody>
      <dsp:txXfrm rot="-5400000">
        <a:off x="3059139" y="1692929"/>
        <a:ext cx="836064" cy="960994"/>
      </dsp:txXfrm>
    </dsp:sp>
    <dsp:sp modelId="{54AF8925-F65A-40E2-AF55-A95D9BBFA0CA}">
      <dsp:nvSpPr>
        <dsp:cNvPr id="0" name=""/>
        <dsp:cNvSpPr/>
      </dsp:nvSpPr>
      <dsp:spPr>
        <a:xfrm rot="5400000">
          <a:off x="2440049" y="3077629"/>
          <a:ext cx="1396118" cy="1214622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538452"/>
            <a:satOff val="-60679"/>
            <a:lumOff val="426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object</a:t>
          </a:r>
          <a:endParaRPr lang="el-GR" sz="2300" b="1" u="sng" kern="1200" dirty="0"/>
        </a:p>
      </dsp:txBody>
      <dsp:txXfrm rot="-5400000">
        <a:off x="2720076" y="3204443"/>
        <a:ext cx="836064" cy="960994"/>
      </dsp:txXfrm>
    </dsp:sp>
    <dsp:sp modelId="{C15FECE4-DEF9-488D-9B8F-05F142B53BE3}">
      <dsp:nvSpPr>
        <dsp:cNvPr id="0" name=""/>
        <dsp:cNvSpPr/>
      </dsp:nvSpPr>
      <dsp:spPr>
        <a:xfrm>
          <a:off x="3467957" y="3306718"/>
          <a:ext cx="1558067" cy="837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F6DBB4-F712-4143-8A5F-7E4F18605A84}">
      <dsp:nvSpPr>
        <dsp:cNvPr id="0" name=""/>
        <dsp:cNvSpPr/>
      </dsp:nvSpPr>
      <dsp:spPr>
        <a:xfrm rot="5400000">
          <a:off x="446834" y="2826830"/>
          <a:ext cx="2130322" cy="179744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269226"/>
            <a:satOff val="-30339"/>
            <a:lumOff val="2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muñeca, columna, vaso, tenedor, tronco, escoba, cadena, espejo, cuerda, taza, aguja, goma, regalo</a:t>
          </a:r>
          <a:endParaRPr lang="el-GR" sz="1400" kern="1200" dirty="0"/>
        </a:p>
      </dsp:txBody>
      <dsp:txXfrm rot="-5400000">
        <a:off x="889440" y="2987707"/>
        <a:ext cx="1245109" cy="1475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0.07878</cdr:x>
      <cdr:y>0.08158</cdr:y>
    </cdr:from>
    <cdr:to>
      <cdr:x>0.33283</cdr:x>
      <cdr:y>1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9D93605A-FFE1-34DB-C15B-30115D9F7706}"/>
            </a:ext>
          </a:extLst>
        </cdr:cNvPr>
        <cdr:cNvSpPr/>
      </cdr:nvSpPr>
      <cdr:spPr>
        <a:xfrm xmlns:a="http://schemas.openxmlformats.org/drawingml/2006/main">
          <a:off x="586615" y="342092"/>
          <a:ext cx="1891863" cy="3851409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28575">
          <a:solidFill>
            <a:schemeClr val="accent6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l-GR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7E9D0BA-8111-0743-BE3C-5C976A48AB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B41A1F5-0472-DF46-8083-F3FFBD1763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262A0F-72E0-054C-9C02-E3CC41D90F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E8C600-EC60-DE42-81E0-E09D9FC2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146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5786E-5B7C-3C4C-8C3B-9D70E379CEA4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5398C-AFFB-E04A-8DE3-1A9810280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37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73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  <a:p>
            <a:pPr marL="0" indent="0">
              <a:buFontTx/>
              <a:buNone/>
            </a:pPr>
            <a:endParaRPr lang="en-GB" altLang="en-US" sz="1200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12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altLang="en-US" sz="1200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68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95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67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61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22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85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83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17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55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61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21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24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96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31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34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19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B87E75-F63F-944D-94D6-720F55705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A3B963-70B6-4A4E-9921-3367FA3CA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038724E3-53A6-9342-B50D-0424605D7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34100" y="6305037"/>
            <a:ext cx="4188575" cy="365125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fi-FI"/>
              <a:t>Aikaterini Tsaroucha | ktsaroucha@bcbl.eu</a:t>
            </a:r>
            <a:endParaRPr lang="en-US" dirty="0"/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954A5B39-84D9-2F41-AEB8-C12868F96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437" y="6305037"/>
            <a:ext cx="481780" cy="365125"/>
          </a:xfrm>
          <a:prstGeom prst="rect">
            <a:avLst/>
          </a:prstGeom>
        </p:spPr>
        <p:txBody>
          <a:bodyPr anchor="ctr"/>
          <a:lstStyle>
            <a:lvl1pPr>
              <a:defRPr sz="1400" b="0" i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67AD4543-56EC-574A-B45F-C3737A933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461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7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166CF-40B6-854B-8F39-1CA950340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32BF640-2FA1-A542-AFA6-6DAFE7AC0A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E90E29-3FE0-DC4F-8F12-A5C62EA50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57B19901-5B23-8843-A115-6C1AE2BE6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3718" y="6287281"/>
            <a:ext cx="481780" cy="3651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67AD4543-56EC-574A-B45F-C3737A933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FC0877F0-246F-7646-8759-4FB97F445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34100" y="6287281"/>
            <a:ext cx="4188575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fi-FI"/>
              <a:t>Aikaterini Tsaroucha | ktsaroucha@bcbl.eu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9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EDB58-77C5-B540-88B0-AA68C569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C29A63-B8B6-D14F-B3AB-CE2D826CF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A790989C-F21B-3948-BCCD-0C22D49739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34100" y="6305037"/>
            <a:ext cx="4188575" cy="365125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fi-FI"/>
              <a:t>Aikaterini Tsaroucha | ktsaroucha@bcbl.eu</a:t>
            </a:r>
            <a:endParaRPr lang="en-US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C6D33672-5AE2-4942-A00D-D4A16042F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437" y="6305037"/>
            <a:ext cx="481780" cy="365125"/>
          </a:xfrm>
          <a:prstGeom prst="rect">
            <a:avLst/>
          </a:prstGeom>
        </p:spPr>
        <p:txBody>
          <a:bodyPr anchor="ctr"/>
          <a:lstStyle>
            <a:lvl1pPr>
              <a:defRPr sz="1400" b="0" i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67AD4543-56EC-574A-B45F-C3737A933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1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BE1E69-ED96-DE43-9BBE-A06B78BF2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Marcador de pie de página 4">
            <a:extLst>
              <a:ext uri="{FF2B5EF4-FFF2-40B4-BE49-F238E27FC236}">
                <a16:creationId xmlns:a16="http://schemas.microsoft.com/office/drawing/2014/main" id="{1EF8298E-F57A-704E-8A28-28C598AAB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34100" y="6305037"/>
            <a:ext cx="4188575" cy="365125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fi-FI"/>
              <a:t>Aikaterini Tsaroucha | ktsaroucha@bcbl.eu</a:t>
            </a:r>
            <a:endParaRPr lang="en-US" dirty="0"/>
          </a:p>
        </p:txBody>
      </p:sp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7E18FAE4-7A30-BD44-B8E7-E4B6D2D71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437" y="6305037"/>
            <a:ext cx="481780" cy="365125"/>
          </a:xfrm>
          <a:prstGeom prst="rect">
            <a:avLst/>
          </a:prstGeom>
        </p:spPr>
        <p:txBody>
          <a:bodyPr anchor="ctr"/>
          <a:lstStyle>
            <a:lvl1pPr>
              <a:defRPr sz="1400" b="0" i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67AD4543-56EC-574A-B45F-C3737A933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937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31BDBF-E81E-7740-948B-344AA4BD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83B41D-9FC8-3148-9C09-0A6E07984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3743782-6F4D-E942-AA6B-F49893616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Marcador de pie de página 4">
            <a:extLst>
              <a:ext uri="{FF2B5EF4-FFF2-40B4-BE49-F238E27FC236}">
                <a16:creationId xmlns:a16="http://schemas.microsoft.com/office/drawing/2014/main" id="{3B3C806F-24C2-8145-993F-FC4416866E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34100" y="6305037"/>
            <a:ext cx="4188575" cy="365125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fi-FI"/>
              <a:t>Aikaterini Tsaroucha | ktsaroucha@bcbl.eu</a:t>
            </a:r>
            <a:endParaRPr lang="en-US" dirty="0"/>
          </a:p>
        </p:txBody>
      </p: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10FB44FC-7C27-2346-B4E9-ED50C5495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437" y="6305037"/>
            <a:ext cx="481780" cy="365125"/>
          </a:xfrm>
          <a:prstGeom prst="rect">
            <a:avLst/>
          </a:prstGeom>
        </p:spPr>
        <p:txBody>
          <a:bodyPr anchor="ctr"/>
          <a:lstStyle>
            <a:lvl1pPr>
              <a:defRPr sz="1400" b="0" i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67AD4543-56EC-574A-B45F-C3737A933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72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7350E5-8E0F-2C48-A649-AE6D70DFD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DABD52-59D5-3B4D-B06B-1F415CC3F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0E862A3-0662-4140-8612-1801EAC38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077E4B8-7122-FC42-9E93-A3C018178F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4D8901-65D2-FA45-B302-F3CF7E535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Marcador de pie de página 4">
            <a:extLst>
              <a:ext uri="{FF2B5EF4-FFF2-40B4-BE49-F238E27FC236}">
                <a16:creationId xmlns:a16="http://schemas.microsoft.com/office/drawing/2014/main" id="{5B64F66E-8E24-3C42-9E01-CD31B244EF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4100" y="6305037"/>
            <a:ext cx="4188575" cy="365125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fi-FI"/>
              <a:t>Aikaterini Tsaroucha | ktsaroucha@bcbl.eu</a:t>
            </a:r>
            <a:endParaRPr lang="en-US" dirty="0"/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id="{19FAEB09-8240-F745-BBF7-183A8A6C37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2437" y="6305037"/>
            <a:ext cx="481780" cy="365125"/>
          </a:xfrm>
          <a:prstGeom prst="rect">
            <a:avLst/>
          </a:prstGeom>
        </p:spPr>
        <p:txBody>
          <a:bodyPr anchor="ctr"/>
          <a:lstStyle>
            <a:lvl1pPr>
              <a:defRPr sz="1400" b="0" i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67AD4543-56EC-574A-B45F-C3737A933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864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bg>
      <p:bgPr>
        <a:solidFill>
          <a:srgbClr val="008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FC325-E3AE-2444-97C0-CE4969D5D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9" y="359111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Marcador de número de diapositiva 5">
            <a:extLst>
              <a:ext uri="{FF2B5EF4-FFF2-40B4-BE49-F238E27FC236}">
                <a16:creationId xmlns:a16="http://schemas.microsoft.com/office/drawing/2014/main" id="{42F838B3-74C4-874B-8503-CC34A032DF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2437" y="6305037"/>
            <a:ext cx="481780" cy="365125"/>
          </a:xfrm>
          <a:prstGeom prst="rect">
            <a:avLst/>
          </a:prstGeom>
        </p:spPr>
        <p:txBody>
          <a:bodyPr anchor="ctr"/>
          <a:lstStyle>
            <a:lvl1pPr>
              <a:defRPr sz="1400" b="0" i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67AD4543-56EC-574A-B45F-C3737A933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Marcador de pie de página 4">
            <a:extLst>
              <a:ext uri="{FF2B5EF4-FFF2-40B4-BE49-F238E27FC236}">
                <a16:creationId xmlns:a16="http://schemas.microsoft.com/office/drawing/2014/main" id="{E48DA3C7-124A-1047-83C7-B0F83481E7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4100" y="6305037"/>
            <a:ext cx="4188575" cy="365125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fi-FI"/>
              <a:t>Aikaterini Tsaroucha | ktsaroucha@bcbl.eu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91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rgbClr val="A6B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166B1FAC-4AA6-9740-AED2-ED93718F6C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2437" y="6305037"/>
            <a:ext cx="481780" cy="365125"/>
          </a:xfrm>
          <a:prstGeom prst="rect">
            <a:avLst/>
          </a:prstGeom>
        </p:spPr>
        <p:txBody>
          <a:bodyPr anchor="ctr"/>
          <a:lstStyle>
            <a:lvl1pPr>
              <a:defRPr sz="1400" b="0" i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67AD4543-56EC-574A-B45F-C3737A933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A4B74320-F09B-4344-BF93-BF2C245313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4100" y="6305037"/>
            <a:ext cx="4188575" cy="365125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fi-FI"/>
              <a:t>Aikaterini Tsaroucha | ktsaroucha@bcbl.eu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65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166B1FAC-4AA6-9740-AED2-ED93718F6C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2437" y="6305037"/>
            <a:ext cx="481780" cy="365125"/>
          </a:xfrm>
          <a:prstGeom prst="rect">
            <a:avLst/>
          </a:prstGeom>
        </p:spPr>
        <p:txBody>
          <a:bodyPr anchor="ctr"/>
          <a:lstStyle>
            <a:lvl1pPr>
              <a:defRPr sz="1400" b="0" i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67AD4543-56EC-574A-B45F-C3737A933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A4B74320-F09B-4344-BF93-BF2C245313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4100" y="6305037"/>
            <a:ext cx="4188575" cy="365125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fi-FI"/>
              <a:t>Aikaterini Tsaroucha | ktsaroucha@bcbl.eu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73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A9583-45F3-254D-8890-829035168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88F059-CD8F-5B46-BD20-B9F84987F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678CE8-2794-A542-964F-29FCE73AF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4C9ADC33-E069-FA46-A49E-7FC9AC726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3718" y="6287281"/>
            <a:ext cx="481780" cy="3651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67AD4543-56EC-574A-B45F-C3737A933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1960244E-A4EF-854A-A68B-C228F7DAB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34100" y="6287281"/>
            <a:ext cx="4188575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fi-FI"/>
              <a:t>Aikaterini Tsaroucha | ktsaroucha@bcbl.eu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875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FB1D1E6-48CC-C049-BCB9-B4BA4943A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6DAF61-D3F9-FD4D-9FC3-830066AE1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F87954D9-7476-054D-99D0-57674D8D3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3718" y="6287281"/>
            <a:ext cx="481780" cy="3651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67AD4543-56EC-574A-B45F-C3737A933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25363367-4D36-8A45-A5D2-05C65151EB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34100" y="6287281"/>
            <a:ext cx="4188575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fi-FI"/>
              <a:t>Aikaterini Tsaroucha | ktsaroucha@bcbl.eu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38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9" r:id="rId8"/>
    <p:sldLayoutId id="2147483656" r:id="rId9"/>
    <p:sldLayoutId id="214748365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100000"/>
        <a:buFontTx/>
        <a:buBlip>
          <a:blip r:embed="rId12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diagramQuickStyle" Target="../diagrams/quickStyle3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2.xml"/><Relationship Id="rId12" Type="http://schemas.openxmlformats.org/officeDocument/2006/relationships/diagramLayout" Target="../diagrams/layou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diagramData" Target="../diagrams/data2.xml"/><Relationship Id="rId11" Type="http://schemas.openxmlformats.org/officeDocument/2006/relationships/diagramData" Target="../diagrams/data3.xml"/><Relationship Id="rId5" Type="http://schemas.openxmlformats.org/officeDocument/2006/relationships/image" Target="../media/image4.png"/><Relationship Id="rId15" Type="http://schemas.microsoft.com/office/2007/relationships/diagramDrawing" Target="../diagrams/drawing3.xml"/><Relationship Id="rId10" Type="http://schemas.microsoft.com/office/2007/relationships/diagramDrawing" Target="../diagrams/drawing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.xml"/><Relationship Id="rId14" Type="http://schemas.openxmlformats.org/officeDocument/2006/relationships/diagramColors" Target="../diagrams/colors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11" Type="http://schemas.openxmlformats.org/officeDocument/2006/relationships/image" Target="../media/image42.tiff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diagramData" Target="../diagrams/data1.xml"/><Relationship Id="rId5" Type="http://schemas.openxmlformats.org/officeDocument/2006/relationships/image" Target="../media/image4.pn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jpe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D3139-473B-614E-A8EB-C2587AAD6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AD4543-56EC-574A-B45F-C3737A933093}" type="slidenum">
              <a:rPr lang="en-US" smtClean="0"/>
              <a:pPr/>
              <a:t>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67A40A-1E88-5D4F-B595-1F5963199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/>
              <a:t>Aikaterini Tsaroucha | ktsaroucha@bcbl.eu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E50FAE-7A52-D846-B1A4-C88A2C71EDA5}"/>
              </a:ext>
            </a:extLst>
          </p:cNvPr>
          <p:cNvSpPr/>
          <p:nvPr/>
        </p:nvSpPr>
        <p:spPr>
          <a:xfrm>
            <a:off x="304800" y="236220"/>
            <a:ext cx="11582400" cy="6309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6E85B799-A0A4-9144-AD08-4CBB455CD4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889"/>
          <a:stretch/>
        </p:blipFill>
        <p:spPr>
          <a:xfrm>
            <a:off x="484187" y="5339171"/>
            <a:ext cx="1232543" cy="948110"/>
          </a:xfrm>
          <a:prstGeom prst="rect">
            <a:avLst/>
          </a:prstGeom>
        </p:spPr>
      </p:pic>
      <p:sp>
        <p:nvSpPr>
          <p:cNvPr id="19" name="CuadroTexto 13">
            <a:extLst>
              <a:ext uri="{FF2B5EF4-FFF2-40B4-BE49-F238E27FC236}">
                <a16:creationId xmlns:a16="http://schemas.microsoft.com/office/drawing/2014/main" id="{5B33EC43-DF2C-9F4A-A646-E50AA1516F4C}"/>
              </a:ext>
            </a:extLst>
          </p:cNvPr>
          <p:cNvSpPr txBox="1"/>
          <p:nvPr/>
        </p:nvSpPr>
        <p:spPr>
          <a:xfrm>
            <a:off x="1100458" y="1794931"/>
            <a:ext cx="6204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b="1" dirty="0">
              <a:solidFill>
                <a:srgbClr val="003C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" panose="020B0503020202020204" pitchFamily="34" charset="0"/>
            </a:endParaRPr>
          </a:p>
        </p:txBody>
      </p:sp>
      <p:sp>
        <p:nvSpPr>
          <p:cNvPr id="20" name="CuadroTexto 9">
            <a:extLst>
              <a:ext uri="{FF2B5EF4-FFF2-40B4-BE49-F238E27FC236}">
                <a16:creationId xmlns:a16="http://schemas.microsoft.com/office/drawing/2014/main" id="{08BE4986-D331-2B46-8294-E5482B41A342}"/>
              </a:ext>
            </a:extLst>
          </p:cNvPr>
          <p:cNvSpPr txBox="1"/>
          <p:nvPr/>
        </p:nvSpPr>
        <p:spPr>
          <a:xfrm>
            <a:off x="1100458" y="1745634"/>
            <a:ext cx="9476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eGothic LT Bold" panose="02000503020000020004" pitchFamily="2" charset="77"/>
              </a:rPr>
              <a:t>Switching </a:t>
            </a:r>
            <a:r>
              <a:rPr lang="en-GB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eGothic LT Bold" panose="02000503020000020004" pitchFamily="2" charset="77"/>
              </a:rPr>
              <a:t>response modalities in </a:t>
            </a:r>
            <a:r>
              <a:rPr lang="en-GB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eGothic LT Bold" panose="02000503020000020004" pitchFamily="2" charset="77"/>
              </a:rPr>
              <a:t>picture naming</a:t>
            </a:r>
          </a:p>
        </p:txBody>
      </p:sp>
      <p:sp>
        <p:nvSpPr>
          <p:cNvPr id="4" name="CuadroTexto 10">
            <a:extLst>
              <a:ext uri="{FF2B5EF4-FFF2-40B4-BE49-F238E27FC236}">
                <a16:creationId xmlns:a16="http://schemas.microsoft.com/office/drawing/2014/main" id="{F8A4AE9C-5ACC-E8AE-316D-0683C6A0980E}"/>
              </a:ext>
            </a:extLst>
          </p:cNvPr>
          <p:cNvSpPr txBox="1"/>
          <p:nvPr/>
        </p:nvSpPr>
        <p:spPr>
          <a:xfrm>
            <a:off x="1100458" y="2503450"/>
            <a:ext cx="4659709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eGothic LT Light" panose="02000503020000020004" pitchFamily="2" charset="77"/>
              </a:rPr>
              <a:t>Aikaterini Tsaroucha</a:t>
            </a:r>
          </a:p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eGothic LT Light" panose="02000503020000020004" pitchFamily="2" charset="77"/>
              </a:rPr>
              <a:t>Supervisors: Svetlana </a:t>
            </a:r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eGothic LT Light" panose="02000503020000020004" pitchFamily="2" charset="77"/>
              </a:rPr>
              <a:t>Pinet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eGothic LT Light" panose="02000503020000020004" pitchFamily="2" charset="77"/>
              </a:rPr>
              <a:t>, Clara Martin</a:t>
            </a:r>
          </a:p>
          <a:p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eGothic LT Light" panose="02000503020000020004" pitchFamily="2" charset="77"/>
            </a:endParaRPr>
          </a:p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eGothic LT Light" panose="02000503020000020004" pitchFamily="2" charset="77"/>
              </a:rPr>
              <a:t>27.09.2023</a:t>
            </a:r>
          </a:p>
        </p:txBody>
      </p:sp>
    </p:spTree>
    <p:extLst>
      <p:ext uri="{BB962C8B-B14F-4D97-AF65-F5344CB8AC3E}">
        <p14:creationId xmlns:p14="http://schemas.microsoft.com/office/powerpoint/2010/main" val="40113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Methodology &amp; Design 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105" y="6132755"/>
            <a:ext cx="956515" cy="725245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9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7AEEA-287A-5FB9-7A87-550085AAB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 descr="A computer screen shot of a pair of glasses&#10;&#10;Description automatically generated">
            <a:extLst>
              <a:ext uri="{FF2B5EF4-FFF2-40B4-BE49-F238E27FC236}">
                <a16:creationId xmlns:a16="http://schemas.microsoft.com/office/drawing/2014/main" id="{8F0ED4BF-2F52-C704-9CA4-066AD1108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91" y="2201089"/>
            <a:ext cx="1260000" cy="1260000"/>
          </a:xfrm>
          <a:prstGeom prst="rect">
            <a:avLst/>
          </a:prstGeom>
        </p:spPr>
      </p:pic>
      <p:pic>
        <p:nvPicPr>
          <p:cNvPr id="15" name="Picture 14" descr="A black framed glasses with yellow border&#10;&#10;Description automatically generated">
            <a:extLst>
              <a:ext uri="{FF2B5EF4-FFF2-40B4-BE49-F238E27FC236}">
                <a16:creationId xmlns:a16="http://schemas.microsoft.com/office/drawing/2014/main" id="{5C863D29-B523-F304-71DD-3304C0283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4017" y="2196398"/>
            <a:ext cx="1265338" cy="1260000"/>
          </a:xfrm>
          <a:prstGeom prst="rect">
            <a:avLst/>
          </a:prstGeom>
        </p:spPr>
      </p:pic>
      <p:pic>
        <p:nvPicPr>
          <p:cNvPr id="16" name="Picture 15" descr="A black framed glasses with yellow border&#10;&#10;Description automatically generated">
            <a:extLst>
              <a:ext uri="{FF2B5EF4-FFF2-40B4-BE49-F238E27FC236}">
                <a16:creationId xmlns:a16="http://schemas.microsoft.com/office/drawing/2014/main" id="{414E8853-49FE-89D4-98CF-5E30773FE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636" y="1084239"/>
            <a:ext cx="1265338" cy="1260000"/>
          </a:xfrm>
          <a:prstGeom prst="rect">
            <a:avLst/>
          </a:prstGeom>
        </p:spPr>
      </p:pic>
      <p:pic>
        <p:nvPicPr>
          <p:cNvPr id="17" name="Picture 16" descr="A computer screen shot of a pair of glasses&#10;&#10;Description automatically generated">
            <a:extLst>
              <a:ext uri="{FF2B5EF4-FFF2-40B4-BE49-F238E27FC236}">
                <a16:creationId xmlns:a16="http://schemas.microsoft.com/office/drawing/2014/main" id="{4DC64135-89C5-A577-61E1-49C20DC0F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559" y="1084239"/>
            <a:ext cx="1260000" cy="1260000"/>
          </a:xfrm>
          <a:prstGeom prst="rect">
            <a:avLst/>
          </a:prstGeom>
        </p:spPr>
      </p:pic>
      <p:pic>
        <p:nvPicPr>
          <p:cNvPr id="18" name="Picture 17" descr="A black framed glasses with yellow border&#10;&#10;Description automatically generated">
            <a:extLst>
              <a:ext uri="{FF2B5EF4-FFF2-40B4-BE49-F238E27FC236}">
                <a16:creationId xmlns:a16="http://schemas.microsoft.com/office/drawing/2014/main" id="{5FEBE8B8-DE50-0BDD-31C7-55CA94F16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636" y="3755303"/>
            <a:ext cx="1265338" cy="1260000"/>
          </a:xfrm>
          <a:prstGeom prst="rect">
            <a:avLst/>
          </a:prstGeom>
        </p:spPr>
      </p:pic>
      <p:pic>
        <p:nvPicPr>
          <p:cNvPr id="19" name="Picture 18" descr="A computer screen shot of a pair of glasses&#10;&#10;Description automatically generated">
            <a:extLst>
              <a:ext uri="{FF2B5EF4-FFF2-40B4-BE49-F238E27FC236}">
                <a16:creationId xmlns:a16="http://schemas.microsoft.com/office/drawing/2014/main" id="{604CB4B6-B6E5-631E-D584-BDCCB1437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368" y="4872153"/>
            <a:ext cx="1260000" cy="1260000"/>
          </a:xfrm>
          <a:prstGeom prst="rect">
            <a:avLst/>
          </a:prstGeom>
        </p:spPr>
      </p:pic>
      <p:pic>
        <p:nvPicPr>
          <p:cNvPr id="24" name="Picture 23" descr="A computer screen shot of a pair of glasses&#10;&#10;Description automatically generated">
            <a:extLst>
              <a:ext uri="{FF2B5EF4-FFF2-40B4-BE49-F238E27FC236}">
                <a16:creationId xmlns:a16="http://schemas.microsoft.com/office/drawing/2014/main" id="{BE737C77-7C65-F72D-3283-1B804837A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559" y="3739005"/>
            <a:ext cx="1260000" cy="1260000"/>
          </a:xfrm>
          <a:prstGeom prst="rect">
            <a:avLst/>
          </a:prstGeom>
        </p:spPr>
      </p:pic>
      <p:pic>
        <p:nvPicPr>
          <p:cNvPr id="25" name="Picture 24" descr="A black framed glasses with yellow border&#10;&#10;Description automatically generated">
            <a:extLst>
              <a:ext uri="{FF2B5EF4-FFF2-40B4-BE49-F238E27FC236}">
                <a16:creationId xmlns:a16="http://schemas.microsoft.com/office/drawing/2014/main" id="{71FA5ADE-3EBE-AEEF-4CC3-587DD8362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0953" y="4906137"/>
            <a:ext cx="1265338" cy="12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9ACF1B-9761-4F48-42D1-9B0E2750BBE6}"/>
              </a:ext>
            </a:extLst>
          </p:cNvPr>
          <p:cNvSpPr txBox="1"/>
          <p:nvPr/>
        </p:nvSpPr>
        <p:spPr>
          <a:xfrm>
            <a:off x="9709604" y="1725802"/>
            <a:ext cx="199056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altLang="en-US" sz="2000" b="1" dirty="0"/>
              <a:t>Repeat Type (32)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5EA73-E0C1-C881-1D11-28B46E48DCFB}"/>
              </a:ext>
            </a:extLst>
          </p:cNvPr>
          <p:cNvSpPr txBox="1"/>
          <p:nvPr/>
        </p:nvSpPr>
        <p:spPr>
          <a:xfrm>
            <a:off x="415636" y="1725802"/>
            <a:ext cx="2272707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altLang="en-US" sz="2000" b="1" dirty="0"/>
              <a:t>Repeat Speak (32)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9807CF-83BE-8E65-C39E-5EB7317DA854}"/>
              </a:ext>
            </a:extLst>
          </p:cNvPr>
          <p:cNvSpPr txBox="1"/>
          <p:nvPr/>
        </p:nvSpPr>
        <p:spPr>
          <a:xfrm>
            <a:off x="656948" y="5142466"/>
            <a:ext cx="3042216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altLang="en-US" sz="2000" b="1" dirty="0"/>
              <a:t>Switch Speak to Type (32)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41F451-A3D8-2AC6-3F9B-3AE452507C7A}"/>
              </a:ext>
            </a:extLst>
          </p:cNvPr>
          <p:cNvSpPr txBox="1"/>
          <p:nvPr/>
        </p:nvSpPr>
        <p:spPr>
          <a:xfrm>
            <a:off x="8975959" y="4251176"/>
            <a:ext cx="3025541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altLang="en-US" sz="2000" b="1" dirty="0"/>
              <a:t>Switch Type to Speak (32)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8BBBF4-2C60-2494-B7BE-517F9DB3C34D}"/>
              </a:ext>
            </a:extLst>
          </p:cNvPr>
          <p:cNvCxnSpPr/>
          <p:nvPr/>
        </p:nvCxnSpPr>
        <p:spPr>
          <a:xfrm>
            <a:off x="301336" y="3564082"/>
            <a:ext cx="11700164" cy="0"/>
          </a:xfrm>
          <a:prstGeom prst="line">
            <a:avLst/>
          </a:prstGeom>
          <a:ln w="19050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FEE940-659D-70B0-7027-2B39F2B1484E}"/>
              </a:ext>
            </a:extLst>
          </p:cNvPr>
          <p:cNvCxnSpPr>
            <a:cxnSpLocks/>
          </p:cNvCxnSpPr>
          <p:nvPr/>
        </p:nvCxnSpPr>
        <p:spPr>
          <a:xfrm>
            <a:off x="6327450" y="1084239"/>
            <a:ext cx="0" cy="5689047"/>
          </a:xfrm>
          <a:prstGeom prst="line">
            <a:avLst/>
          </a:prstGeom>
          <a:ln w="19050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63E0223-39FF-CABA-4F51-C0F6BF072682}"/>
              </a:ext>
            </a:extLst>
          </p:cNvPr>
          <p:cNvSpPr txBox="1"/>
          <p:nvPr/>
        </p:nvSpPr>
        <p:spPr>
          <a:xfrm>
            <a:off x="3987325" y="3224661"/>
            <a:ext cx="4680249" cy="64633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Item repetition</a:t>
            </a:r>
            <a:endParaRPr lang="el-GR" sz="3600" b="1" dirty="0"/>
          </a:p>
        </p:txBody>
      </p:sp>
    </p:spTree>
    <p:extLst>
      <p:ext uri="{BB962C8B-B14F-4D97-AF65-F5344CB8AC3E}">
        <p14:creationId xmlns:p14="http://schemas.microsoft.com/office/powerpoint/2010/main" val="132019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Statistical Analysis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10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7AEEA-287A-5FB9-7A87-550085AAB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777EC0E-E423-0EC5-6219-8A773EFE6EF7}"/>
              </a:ext>
            </a:extLst>
          </p:cNvPr>
          <p:cNvSpPr txBox="1">
            <a:spLocks noChangeArrowheads="1"/>
          </p:cNvSpPr>
          <p:nvPr/>
        </p:nvSpPr>
        <p:spPr>
          <a:xfrm>
            <a:off x="577050" y="1079416"/>
            <a:ext cx="11298999" cy="5299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1800" b="1" dirty="0"/>
              <a:t>DVs:</a:t>
            </a:r>
            <a:r>
              <a:rPr lang="en-GB" altLang="en-US" sz="1800" dirty="0"/>
              <a:t> RTs, accuracy, duration</a:t>
            </a:r>
          </a:p>
          <a:p>
            <a:pPr>
              <a:lnSpc>
                <a:spcPct val="150000"/>
              </a:lnSpc>
            </a:pPr>
            <a:r>
              <a:rPr lang="en-GB" altLang="en-US" sz="1800" b="1" dirty="0"/>
              <a:t>IVs:</a:t>
            </a:r>
            <a:r>
              <a:rPr lang="en-GB" altLang="en-US" sz="1800" dirty="0"/>
              <a:t> Condition (repeat, switch), Modality (type, speak)</a:t>
            </a:r>
          </a:p>
          <a:p>
            <a:pPr>
              <a:lnSpc>
                <a:spcPct val="150000"/>
              </a:lnSpc>
            </a:pPr>
            <a:r>
              <a:rPr lang="en-GB" altLang="en-US" sz="1800" dirty="0"/>
              <a:t>Correct trials, 150-2500ms</a:t>
            </a:r>
          </a:p>
          <a:p>
            <a:pPr>
              <a:lnSpc>
                <a:spcPct val="150000"/>
              </a:lnSpc>
            </a:pPr>
            <a:r>
              <a:rPr lang="en-GB" altLang="en-US" sz="1800" b="1" dirty="0"/>
              <a:t>Baseline RT in Speak and Type </a:t>
            </a:r>
          </a:p>
          <a:p>
            <a:pPr>
              <a:lnSpc>
                <a:spcPct val="150000"/>
              </a:lnSpc>
            </a:pPr>
            <a:r>
              <a:rPr lang="en-GB" altLang="en-US" sz="1800" b="1" dirty="0"/>
              <a:t>Linear mixed-effects modelling:</a:t>
            </a:r>
          </a:p>
          <a:p>
            <a:pPr lvl="1">
              <a:lnSpc>
                <a:spcPct val="150000"/>
              </a:lnSpc>
            </a:pPr>
            <a:r>
              <a:rPr lang="en-GB" altLang="en-US" sz="1800" dirty="0"/>
              <a:t>Effect of Condition and Modality on RTs / durations</a:t>
            </a:r>
          </a:p>
          <a:p>
            <a:pPr>
              <a:lnSpc>
                <a:spcPct val="150000"/>
              </a:lnSpc>
            </a:pPr>
            <a:r>
              <a:rPr lang="en-GB" altLang="en-US" sz="1800" b="1" dirty="0"/>
              <a:t>Generalised mixed-effects modelling:</a:t>
            </a:r>
          </a:p>
          <a:p>
            <a:pPr lvl="1">
              <a:lnSpc>
                <a:spcPct val="150000"/>
              </a:lnSpc>
            </a:pPr>
            <a:r>
              <a:rPr lang="en-GB" altLang="en-US" sz="1800" dirty="0"/>
              <a:t>Effect of Condition and Modality on accuracy</a:t>
            </a:r>
          </a:p>
          <a:p>
            <a:pPr>
              <a:lnSpc>
                <a:spcPct val="150000"/>
              </a:lnSpc>
            </a:pPr>
            <a:r>
              <a:rPr lang="en-GB" altLang="en-US" sz="1800" b="1" dirty="0"/>
              <a:t>Random effects check</a:t>
            </a:r>
            <a:endParaRPr lang="en-GB" altLang="en-US" sz="2000" dirty="0"/>
          </a:p>
          <a:p>
            <a:pPr>
              <a:lnSpc>
                <a:spcPct val="150000"/>
              </a:lnSpc>
            </a:pPr>
            <a:endParaRPr lang="en-GB" alt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GB" altLang="en-US" sz="2000" dirty="0"/>
          </a:p>
          <a:p>
            <a:pPr lvl="1">
              <a:lnSpc>
                <a:spcPct val="150000"/>
              </a:lnSpc>
            </a:pPr>
            <a:endParaRPr lang="en-GB" altLang="en-US" sz="2000" dirty="0"/>
          </a:p>
          <a:p>
            <a:pPr lvl="1">
              <a:lnSpc>
                <a:spcPct val="150000"/>
              </a:lnSpc>
            </a:pPr>
            <a:endParaRPr lang="en-GB" alt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GB" altLang="en-US" sz="2000" dirty="0"/>
          </a:p>
          <a:p>
            <a:pPr>
              <a:lnSpc>
                <a:spcPct val="150000"/>
              </a:lnSpc>
            </a:pPr>
            <a:endParaRPr lang="en-GB" altLang="en-US" sz="20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A9ABA24-6BCC-509D-0E99-5801F0898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458" y="82164"/>
            <a:ext cx="964492" cy="74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17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Predictions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11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886EDD-0ED3-BD52-F97B-93BFE4440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dirty="0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CD587-3C39-D211-D480-158556725D81}"/>
              </a:ext>
            </a:extLst>
          </p:cNvPr>
          <p:cNvSpPr txBox="1"/>
          <p:nvPr/>
        </p:nvSpPr>
        <p:spPr>
          <a:xfrm>
            <a:off x="577050" y="1574801"/>
            <a:ext cx="5358609" cy="710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ain effect of Modality on reaction times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(RT ~ Modality)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 descr="A graph of values of modality across conditions&#10;&#10;Description automatically generated">
            <a:extLst>
              <a:ext uri="{FF2B5EF4-FFF2-40B4-BE49-F238E27FC236}">
                <a16:creationId xmlns:a16="http://schemas.microsoft.com/office/drawing/2014/main" id="{BD63984C-AE54-570B-5927-43732DC7D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928" y="1310282"/>
            <a:ext cx="6355790" cy="392492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B40834-C21D-0E53-DC44-4207B1A7A867}"/>
              </a:ext>
            </a:extLst>
          </p:cNvPr>
          <p:cNvCxnSpPr>
            <a:cxnSpLocks/>
          </p:cNvCxnSpPr>
          <p:nvPr/>
        </p:nvCxnSpPr>
        <p:spPr>
          <a:xfrm flipV="1">
            <a:off x="7231117" y="2438400"/>
            <a:ext cx="557049" cy="109307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C48588-41A4-3814-5632-F36B62AE0EB7}"/>
              </a:ext>
            </a:extLst>
          </p:cNvPr>
          <p:cNvCxnSpPr>
            <a:cxnSpLocks/>
          </p:cNvCxnSpPr>
          <p:nvPr/>
        </p:nvCxnSpPr>
        <p:spPr>
          <a:xfrm flipV="1">
            <a:off x="9480331" y="1734207"/>
            <a:ext cx="641131" cy="160808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740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Predictions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12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886EDD-0ED3-BD52-F97B-93BFE4440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dirty="0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CD587-3C39-D211-D480-158556725D81}"/>
              </a:ext>
            </a:extLst>
          </p:cNvPr>
          <p:cNvSpPr txBox="1"/>
          <p:nvPr/>
        </p:nvSpPr>
        <p:spPr>
          <a:xfrm>
            <a:off x="577050" y="1574801"/>
            <a:ext cx="5358609" cy="710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ain effect of Modality on reaction times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(RT ~ Modality)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Picture 6" descr="A graph of values of modality across conditions&#10;&#10;Description automatically generated">
            <a:extLst>
              <a:ext uri="{FF2B5EF4-FFF2-40B4-BE49-F238E27FC236}">
                <a16:creationId xmlns:a16="http://schemas.microsoft.com/office/drawing/2014/main" id="{DA10208C-BBA6-D80A-AC7D-54A6FCE2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93" y="1507769"/>
            <a:ext cx="6508225" cy="401905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7E008D-D733-41F4-3C89-CE2E26AA7CD0}"/>
              </a:ext>
            </a:extLst>
          </p:cNvPr>
          <p:cNvCxnSpPr>
            <a:cxnSpLocks/>
          </p:cNvCxnSpPr>
          <p:nvPr/>
        </p:nvCxnSpPr>
        <p:spPr>
          <a:xfrm>
            <a:off x="6834100" y="1828407"/>
            <a:ext cx="3359382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A266F5-715D-B64F-5F79-BC55E6E776F3}"/>
              </a:ext>
            </a:extLst>
          </p:cNvPr>
          <p:cNvSpPr txBox="1"/>
          <p:nvPr/>
        </p:nvSpPr>
        <p:spPr>
          <a:xfrm>
            <a:off x="8180538" y="1810142"/>
            <a:ext cx="55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***</a:t>
            </a:r>
            <a:endParaRPr lang="el-GR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178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Predictions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13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886EDD-0ED3-BD52-F97B-93BFE4440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dirty="0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A graph of values of modality across conditions&#10;&#10;Description automatically generated">
            <a:extLst>
              <a:ext uri="{FF2B5EF4-FFF2-40B4-BE49-F238E27FC236}">
                <a16:creationId xmlns:a16="http://schemas.microsoft.com/office/drawing/2014/main" id="{1D448D03-17D9-CB1B-2EFD-AAE6A8CC4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928" y="1310282"/>
            <a:ext cx="6355790" cy="392492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BD27516-23CC-83BA-B438-46F43B07B505}"/>
              </a:ext>
            </a:extLst>
          </p:cNvPr>
          <p:cNvSpPr/>
          <p:nvPr/>
        </p:nvSpPr>
        <p:spPr>
          <a:xfrm>
            <a:off x="7380071" y="2971147"/>
            <a:ext cx="241738" cy="229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143A8C-6095-3202-4474-462AA616D42B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7621809" y="2486874"/>
            <a:ext cx="2024257" cy="598825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029341-71E0-3F39-7984-0F79CA969557}"/>
              </a:ext>
            </a:extLst>
          </p:cNvPr>
          <p:cNvCxnSpPr>
            <a:cxnSpLocks/>
          </p:cNvCxnSpPr>
          <p:nvPr/>
        </p:nvCxnSpPr>
        <p:spPr>
          <a:xfrm>
            <a:off x="6972598" y="2034701"/>
            <a:ext cx="1067816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CBD95D-07C0-EF10-CE04-364F67159D5D}"/>
              </a:ext>
            </a:extLst>
          </p:cNvPr>
          <p:cNvCxnSpPr>
            <a:cxnSpLocks/>
          </p:cNvCxnSpPr>
          <p:nvPr/>
        </p:nvCxnSpPr>
        <p:spPr>
          <a:xfrm>
            <a:off x="9244951" y="1647933"/>
            <a:ext cx="1067816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B7ABE48-FA81-3500-2C9F-EFC79BD9B4D8}"/>
              </a:ext>
            </a:extLst>
          </p:cNvPr>
          <p:cNvSpPr/>
          <p:nvPr/>
        </p:nvSpPr>
        <p:spPr>
          <a:xfrm>
            <a:off x="9626104" y="2345333"/>
            <a:ext cx="241738" cy="229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192A90-B814-36D5-E900-0CB59D4DC76D}"/>
              </a:ext>
            </a:extLst>
          </p:cNvPr>
          <p:cNvSpPr txBox="1"/>
          <p:nvPr/>
        </p:nvSpPr>
        <p:spPr>
          <a:xfrm>
            <a:off x="7213828" y="1698072"/>
            <a:ext cx="66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***</a:t>
            </a:r>
            <a:endParaRPr lang="el-GR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310E6D-C61B-C12F-274C-3288746BD979}"/>
              </a:ext>
            </a:extLst>
          </p:cNvPr>
          <p:cNvSpPr txBox="1"/>
          <p:nvPr/>
        </p:nvSpPr>
        <p:spPr>
          <a:xfrm>
            <a:off x="9448687" y="1321393"/>
            <a:ext cx="66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***</a:t>
            </a:r>
            <a:endParaRPr lang="el-GR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5D47F7-DA97-2661-F50A-E4AF3D7585EF}"/>
              </a:ext>
            </a:extLst>
          </p:cNvPr>
          <p:cNvSpPr txBox="1"/>
          <p:nvPr/>
        </p:nvSpPr>
        <p:spPr>
          <a:xfrm>
            <a:off x="577050" y="1574801"/>
            <a:ext cx="5358609" cy="2369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ain effect of modality on reaction times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(RT ~ Modality)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Tx/>
              <a:buAutoNum type="arabicPeriod"/>
            </a:pP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 effect of Condition on reaction times           (RT ~ Condition)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274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Predictions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14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886EDD-0ED3-BD52-F97B-93BFE4440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dirty="0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CD587-3C39-D211-D480-158556725D81}"/>
              </a:ext>
            </a:extLst>
          </p:cNvPr>
          <p:cNvSpPr txBox="1"/>
          <p:nvPr/>
        </p:nvSpPr>
        <p:spPr>
          <a:xfrm>
            <a:off x="577050" y="1574801"/>
            <a:ext cx="5358609" cy="2369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ain effect of Modality on reaction times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(RT ~ Modality)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Tx/>
              <a:buAutoNum type="arabicPeriod"/>
            </a:pP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 effect of Condition on reaction times           (RT ~ Condition)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graph of values of modality across conditions&#10;&#10;Description automatically generated">
            <a:extLst>
              <a:ext uri="{FF2B5EF4-FFF2-40B4-BE49-F238E27FC236}">
                <a16:creationId xmlns:a16="http://schemas.microsoft.com/office/drawing/2014/main" id="{DA10208C-BBA6-D80A-AC7D-54A6FCE2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93" y="1507769"/>
            <a:ext cx="6508225" cy="401905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34F6D7-52F9-DCA8-BEEE-B58F223B4C4C}"/>
              </a:ext>
            </a:extLst>
          </p:cNvPr>
          <p:cNvCxnSpPr/>
          <p:nvPr/>
        </p:nvCxnSpPr>
        <p:spPr>
          <a:xfrm>
            <a:off x="6834100" y="3449782"/>
            <a:ext cx="1104555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1E9E2CD-BEA1-8E34-2B2D-9114268C9830}"/>
              </a:ext>
            </a:extLst>
          </p:cNvPr>
          <p:cNvCxnSpPr/>
          <p:nvPr/>
        </p:nvCxnSpPr>
        <p:spPr>
          <a:xfrm>
            <a:off x="9068021" y="1886153"/>
            <a:ext cx="1104555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35C669-6459-7FEE-E1D6-040064D12C87}"/>
              </a:ext>
            </a:extLst>
          </p:cNvPr>
          <p:cNvSpPr txBox="1"/>
          <p:nvPr/>
        </p:nvSpPr>
        <p:spPr>
          <a:xfrm>
            <a:off x="7081666" y="3147965"/>
            <a:ext cx="55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***</a:t>
            </a:r>
            <a:endParaRPr lang="el-GR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B84B2-A56C-850B-68F9-12153B717CAD}"/>
              </a:ext>
            </a:extLst>
          </p:cNvPr>
          <p:cNvSpPr txBox="1"/>
          <p:nvPr/>
        </p:nvSpPr>
        <p:spPr>
          <a:xfrm>
            <a:off x="9341773" y="1586278"/>
            <a:ext cx="55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***</a:t>
            </a:r>
            <a:endParaRPr lang="el-GR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572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Predictions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15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886EDD-0ED3-BD52-F97B-93BFE4440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55382" y="5274089"/>
            <a:ext cx="2453988" cy="365125"/>
          </a:xfrm>
        </p:spPr>
        <p:txBody>
          <a:bodyPr/>
          <a:lstStyle/>
          <a:p>
            <a:r>
              <a:rPr lang="fi-FI" dirty="0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A picture containing text, fruit, screenshot&#10;&#10;Description automatically generated">
            <a:extLst>
              <a:ext uri="{FF2B5EF4-FFF2-40B4-BE49-F238E27FC236}">
                <a16:creationId xmlns:a16="http://schemas.microsoft.com/office/drawing/2014/main" id="{FD4FFEC9-C762-8314-C382-A33B54B084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9" t="2586" r="12993"/>
          <a:stretch/>
        </p:blipFill>
        <p:spPr>
          <a:xfrm>
            <a:off x="5768771" y="937851"/>
            <a:ext cx="4077777" cy="2891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7A4772-42E1-1DFA-40B9-DF41C4655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519" y="960243"/>
            <a:ext cx="4055252" cy="2864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72509A-44DE-D6E0-29D5-3D30EA14A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240" y="3824962"/>
            <a:ext cx="4085014" cy="28572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59D9C0-D760-279A-00B7-9D8AF786E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1988" y="3824962"/>
            <a:ext cx="4047810" cy="285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7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Predictions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16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886EDD-0ED3-BD52-F97B-93BFE4440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CD587-3C39-D211-D480-158556725D81}"/>
              </a:ext>
            </a:extLst>
          </p:cNvPr>
          <p:cNvSpPr txBox="1"/>
          <p:nvPr/>
        </p:nvSpPr>
        <p:spPr>
          <a:xfrm>
            <a:off x="178282" y="1500165"/>
            <a:ext cx="5358609" cy="3679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 startAt="3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Interaction: RT ~ Condition * Modality</a:t>
            </a:r>
          </a:p>
          <a:p>
            <a:pPr lvl="1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If phonology is strongly co-activated when typing and orthography weakly co-activated when speaking, larger switch costs to typing than to speaking (for the same item) are expected         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l-GR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de-DE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de-DE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 </a:t>
            </a:r>
            <a:r>
              <a:rPr lang="el-GR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10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If orthography is also strongly co-activated when speaking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l-GR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de-DE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de-DE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l-GR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we do not expect larger switch costs to speaking than those to typing.</a:t>
            </a:r>
            <a:endParaRPr lang="el-G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graph of values of modality across conditions&#10;&#10;Description automatically generated">
            <a:extLst>
              <a:ext uri="{FF2B5EF4-FFF2-40B4-BE49-F238E27FC236}">
                <a16:creationId xmlns:a16="http://schemas.microsoft.com/office/drawing/2014/main" id="{19054AE8-297F-B52D-670B-000735DD4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928" y="1310282"/>
            <a:ext cx="6355790" cy="39249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D2DDC2-3CB0-4302-4C6D-2456B025363A}"/>
              </a:ext>
            </a:extLst>
          </p:cNvPr>
          <p:cNvSpPr txBox="1"/>
          <p:nvPr/>
        </p:nvSpPr>
        <p:spPr>
          <a:xfrm>
            <a:off x="7741080" y="1791069"/>
            <a:ext cx="132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Δ</a:t>
            </a:r>
            <a:r>
              <a:rPr lang="en-US" sz="1400" b="1" dirty="0"/>
              <a:t>T</a:t>
            </a:r>
            <a:r>
              <a:rPr lang="en-US" b="1" dirty="0"/>
              <a:t> = 270ms</a:t>
            </a:r>
            <a:endParaRPr lang="el-G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86B50-52FA-27D4-9BB1-A79075245633}"/>
              </a:ext>
            </a:extLst>
          </p:cNvPr>
          <p:cNvSpPr txBox="1"/>
          <p:nvPr/>
        </p:nvSpPr>
        <p:spPr>
          <a:xfrm>
            <a:off x="8026694" y="3611103"/>
            <a:ext cx="132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rgbClr val="FF0000"/>
                </a:solidFill>
              </a:rPr>
              <a:t>Δ</a:t>
            </a:r>
            <a:r>
              <a:rPr lang="en-US" sz="1400" b="1" dirty="0">
                <a:solidFill>
                  <a:srgbClr val="FF0000"/>
                </a:solidFill>
              </a:rPr>
              <a:t>S </a:t>
            </a:r>
            <a:r>
              <a:rPr lang="en-US" b="1" dirty="0">
                <a:solidFill>
                  <a:srgbClr val="FF0000"/>
                </a:solidFill>
              </a:rPr>
              <a:t>= 82ms</a:t>
            </a:r>
            <a:endParaRPr lang="el-GR" b="1" dirty="0">
              <a:solidFill>
                <a:srgbClr val="FF00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D6272C-65FC-94C1-5D62-6D119669E9B8}"/>
              </a:ext>
            </a:extLst>
          </p:cNvPr>
          <p:cNvCxnSpPr>
            <a:cxnSpLocks/>
          </p:cNvCxnSpPr>
          <p:nvPr/>
        </p:nvCxnSpPr>
        <p:spPr>
          <a:xfrm flipV="1">
            <a:off x="9559007" y="1775639"/>
            <a:ext cx="0" cy="589189"/>
          </a:xfrm>
          <a:prstGeom prst="line">
            <a:avLst/>
          </a:prstGeom>
          <a:ln w="5715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992F5D-30CE-2496-B8D6-C2FB48C0DE42}"/>
              </a:ext>
            </a:extLst>
          </p:cNvPr>
          <p:cNvCxnSpPr>
            <a:cxnSpLocks/>
          </p:cNvCxnSpPr>
          <p:nvPr/>
        </p:nvCxnSpPr>
        <p:spPr>
          <a:xfrm flipV="1">
            <a:off x="9070150" y="3216628"/>
            <a:ext cx="0" cy="424744"/>
          </a:xfrm>
          <a:prstGeom prst="line">
            <a:avLst/>
          </a:prstGeom>
          <a:ln w="5715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CE0C65-C210-C4F4-EFF1-D9DA7E7BD4CF}"/>
              </a:ext>
            </a:extLst>
          </p:cNvPr>
          <p:cNvCxnSpPr>
            <a:cxnSpLocks/>
          </p:cNvCxnSpPr>
          <p:nvPr/>
        </p:nvCxnSpPr>
        <p:spPr>
          <a:xfrm>
            <a:off x="6959600" y="3540136"/>
            <a:ext cx="2751807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9CA9895-AE60-550C-AE7B-05DB7516E1E6}"/>
              </a:ext>
            </a:extLst>
          </p:cNvPr>
          <p:cNvCxnSpPr>
            <a:cxnSpLocks/>
          </p:cNvCxnSpPr>
          <p:nvPr/>
        </p:nvCxnSpPr>
        <p:spPr>
          <a:xfrm>
            <a:off x="6959600" y="3317567"/>
            <a:ext cx="2751807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AAD6847-BB9C-2FFA-4BEF-2951299C90AE}"/>
              </a:ext>
            </a:extLst>
          </p:cNvPr>
          <p:cNvCxnSpPr>
            <a:cxnSpLocks/>
          </p:cNvCxnSpPr>
          <p:nvPr/>
        </p:nvCxnSpPr>
        <p:spPr>
          <a:xfrm>
            <a:off x="7548880" y="2443357"/>
            <a:ext cx="2735551" cy="0"/>
          </a:xfrm>
          <a:prstGeom prst="line">
            <a:avLst/>
          </a:prstGeom>
          <a:ln w="19050">
            <a:solidFill>
              <a:srgbClr val="003C6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DE207C0-59EE-D2AE-CB42-1CD005BD69BF}"/>
              </a:ext>
            </a:extLst>
          </p:cNvPr>
          <p:cNvCxnSpPr>
            <a:cxnSpLocks/>
          </p:cNvCxnSpPr>
          <p:nvPr/>
        </p:nvCxnSpPr>
        <p:spPr>
          <a:xfrm>
            <a:off x="7548880" y="1744109"/>
            <a:ext cx="2803928" cy="0"/>
          </a:xfrm>
          <a:prstGeom prst="line">
            <a:avLst/>
          </a:prstGeom>
          <a:ln w="19050">
            <a:solidFill>
              <a:srgbClr val="003C6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926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Predictions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17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886EDD-0ED3-BD52-F97B-93BFE4440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CD587-3C39-D211-D480-158556725D81}"/>
              </a:ext>
            </a:extLst>
          </p:cNvPr>
          <p:cNvSpPr txBox="1"/>
          <p:nvPr/>
        </p:nvSpPr>
        <p:spPr>
          <a:xfrm>
            <a:off x="178282" y="1500165"/>
            <a:ext cx="5358609" cy="3679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 startAt="3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Interaction: RT ~ Condition * Modality</a:t>
            </a:r>
          </a:p>
          <a:p>
            <a:pPr lvl="1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If phonology is strongly co-activated when typing and orthography weakly co-activated when speaking, larger switch costs to typing than to speaking (for the same item) are expected         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l-GR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de-DE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de-DE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 </a:t>
            </a:r>
            <a:r>
              <a:rPr lang="el-GR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10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If orthography is also strongly co-activated when speaking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l-GR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de-DE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de-DE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l-GR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we do not expect larger switch costs to speaking than those to typing.</a:t>
            </a:r>
            <a:endParaRPr lang="el-G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A graph of values of modality across conditions&#10;&#10;Description automatically generated">
            <a:extLst>
              <a:ext uri="{FF2B5EF4-FFF2-40B4-BE49-F238E27FC236}">
                <a16:creationId xmlns:a16="http://schemas.microsoft.com/office/drawing/2014/main" id="{58606656-3F18-8573-08C2-9AD896691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660" y="1222088"/>
            <a:ext cx="6097698" cy="376554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2C75B1-ACBB-6576-A4F3-E00D0E62EE78}"/>
              </a:ext>
            </a:extLst>
          </p:cNvPr>
          <p:cNvCxnSpPr>
            <a:cxnSpLocks/>
          </p:cNvCxnSpPr>
          <p:nvPr/>
        </p:nvCxnSpPr>
        <p:spPr>
          <a:xfrm>
            <a:off x="7481455" y="3034145"/>
            <a:ext cx="0" cy="29094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EC81A5-147C-FB97-676A-1CD57775C489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9576954" y="1707766"/>
            <a:ext cx="1" cy="55299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514F14F-6922-D0FD-E6E6-584D34D5B977}"/>
              </a:ext>
            </a:extLst>
          </p:cNvPr>
          <p:cNvSpPr txBox="1"/>
          <p:nvPr/>
        </p:nvSpPr>
        <p:spPr>
          <a:xfrm flipH="1">
            <a:off x="7026332" y="2597779"/>
            <a:ext cx="1172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Δ</a:t>
            </a:r>
            <a:r>
              <a:rPr lang="en-US" sz="1400" b="1" dirty="0"/>
              <a:t>S = 82ms</a:t>
            </a:r>
            <a:endParaRPr lang="el-GR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0C63A6-A4B4-66F6-BACD-915AF2AD740D}"/>
              </a:ext>
            </a:extLst>
          </p:cNvPr>
          <p:cNvSpPr txBox="1"/>
          <p:nvPr/>
        </p:nvSpPr>
        <p:spPr>
          <a:xfrm flipH="1">
            <a:off x="8990910" y="1338434"/>
            <a:ext cx="1172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Δ</a:t>
            </a:r>
            <a:r>
              <a:rPr lang="en-US" sz="1400" b="1" dirty="0"/>
              <a:t>T = 270ms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279586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Predictions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18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886EDD-0ED3-BD52-F97B-93BFE4440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 descr="A graph of values of modality across conditions&#10;&#10;Description automatically generated">
            <a:extLst>
              <a:ext uri="{FF2B5EF4-FFF2-40B4-BE49-F238E27FC236}">
                <a16:creationId xmlns:a16="http://schemas.microsoft.com/office/drawing/2014/main" id="{58606656-3F18-8573-08C2-9AD896691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72" y="1482616"/>
            <a:ext cx="6760120" cy="4174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A48667-2782-7FFB-9294-E29468FD2C21}"/>
              </a:ext>
            </a:extLst>
          </p:cNvPr>
          <p:cNvSpPr txBox="1"/>
          <p:nvPr/>
        </p:nvSpPr>
        <p:spPr>
          <a:xfrm>
            <a:off x="7554190" y="2692758"/>
            <a:ext cx="3761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</a:t>
            </a:r>
            <a:r>
              <a:rPr lang="en-US" sz="1400" dirty="0"/>
              <a:t>S</a:t>
            </a:r>
            <a:r>
              <a:rPr lang="en-US" dirty="0"/>
              <a:t> / </a:t>
            </a:r>
            <a:r>
              <a:rPr lang="en-US" dirty="0" err="1"/>
              <a:t>RepeatS</a:t>
            </a:r>
            <a:r>
              <a:rPr lang="en-US" dirty="0"/>
              <a:t> = </a:t>
            </a:r>
            <a:r>
              <a:rPr lang="en-US" b="1" dirty="0"/>
              <a:t>18% </a:t>
            </a:r>
            <a:r>
              <a:rPr lang="en-US" dirty="0"/>
              <a:t>slower to switch to Speak than repeat Speak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</a:t>
            </a:r>
            <a:r>
              <a:rPr lang="en-US" sz="1400" dirty="0"/>
              <a:t>T</a:t>
            </a:r>
            <a:r>
              <a:rPr lang="en-US" dirty="0"/>
              <a:t> / </a:t>
            </a:r>
            <a:r>
              <a:rPr lang="en-US" dirty="0" err="1"/>
              <a:t>RepeatT</a:t>
            </a:r>
            <a:r>
              <a:rPr lang="en-US" dirty="0"/>
              <a:t> = </a:t>
            </a:r>
            <a:r>
              <a:rPr lang="en-US" b="1" dirty="0"/>
              <a:t>31%</a:t>
            </a:r>
            <a:r>
              <a:rPr lang="en-US" dirty="0"/>
              <a:t> slower to switch to Type than repeat Type</a:t>
            </a:r>
            <a:endParaRPr lang="el-GR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99495D-FF05-5A24-47D9-E0096B7D8FAA}"/>
              </a:ext>
            </a:extLst>
          </p:cNvPr>
          <p:cNvCxnSpPr>
            <a:cxnSpLocks/>
          </p:cNvCxnSpPr>
          <p:nvPr/>
        </p:nvCxnSpPr>
        <p:spPr>
          <a:xfrm>
            <a:off x="2296391" y="3532909"/>
            <a:ext cx="0" cy="29094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92985C-A940-BCDB-C01D-B754C9FFE551}"/>
              </a:ext>
            </a:extLst>
          </p:cNvPr>
          <p:cNvCxnSpPr>
            <a:cxnSpLocks/>
          </p:cNvCxnSpPr>
          <p:nvPr/>
        </p:nvCxnSpPr>
        <p:spPr>
          <a:xfrm>
            <a:off x="4547755" y="1984664"/>
            <a:ext cx="0" cy="62938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8B99C2-19CF-2B7F-AAA2-124668DE2D9D}"/>
              </a:ext>
            </a:extLst>
          </p:cNvPr>
          <p:cNvSpPr txBox="1"/>
          <p:nvPr/>
        </p:nvSpPr>
        <p:spPr>
          <a:xfrm>
            <a:off x="1984664" y="3140425"/>
            <a:ext cx="76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18%</a:t>
            </a:r>
            <a:endParaRPr lang="el-G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5A086A-6BFC-2C00-5F07-723EF25016CD}"/>
              </a:ext>
            </a:extLst>
          </p:cNvPr>
          <p:cNvSpPr txBox="1"/>
          <p:nvPr/>
        </p:nvSpPr>
        <p:spPr>
          <a:xfrm>
            <a:off x="4256809" y="1618119"/>
            <a:ext cx="76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31%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172384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Background 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1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BEF050-4304-9FF7-2079-FEE2B7E70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Graphic 20" descr="Seesaw outline">
            <a:extLst>
              <a:ext uri="{FF2B5EF4-FFF2-40B4-BE49-F238E27FC236}">
                <a16:creationId xmlns:a16="http://schemas.microsoft.com/office/drawing/2014/main" id="{9809F6C4-9F7A-CE48-516E-AB042252D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1343" y="4021902"/>
            <a:ext cx="2045752" cy="20457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5AABF-7723-A782-D5FA-346C1D481AC5}"/>
              </a:ext>
            </a:extLst>
          </p:cNvPr>
          <p:cNvSpPr txBox="1"/>
          <p:nvPr/>
        </p:nvSpPr>
        <p:spPr>
          <a:xfrm>
            <a:off x="3423436" y="5011867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Phonology</a:t>
            </a:r>
            <a:endParaRPr lang="el-G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999BB-3FF3-43E6-6908-3EEF4573ACC6}"/>
              </a:ext>
            </a:extLst>
          </p:cNvPr>
          <p:cNvSpPr txBox="1"/>
          <p:nvPr/>
        </p:nvSpPr>
        <p:spPr>
          <a:xfrm>
            <a:off x="7662786" y="5011867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Orthography</a:t>
            </a:r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9FE5F-C123-6530-EC7B-D9418964D237}"/>
              </a:ext>
            </a:extLst>
          </p:cNvPr>
          <p:cNvSpPr txBox="1"/>
          <p:nvPr/>
        </p:nvSpPr>
        <p:spPr>
          <a:xfrm>
            <a:off x="4739165" y="5828145"/>
            <a:ext cx="2970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en-US" sz="1200" dirty="0"/>
              <a:t>(</a:t>
            </a:r>
            <a:r>
              <a:rPr lang="en-US" sz="1200" dirty="0"/>
              <a:t>Luria, 1970; </a:t>
            </a:r>
            <a:r>
              <a:rPr lang="en-US" sz="1200" dirty="0" err="1"/>
              <a:t>Scinto</a:t>
            </a:r>
            <a:r>
              <a:rPr lang="en-US" sz="1200" dirty="0"/>
              <a:t>, 1986; Miceli et al., 1997)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1AFA63-9B5B-E19B-7962-9B48F7CA09D3}"/>
              </a:ext>
            </a:extLst>
          </p:cNvPr>
          <p:cNvGrpSpPr/>
          <p:nvPr/>
        </p:nvGrpSpPr>
        <p:grpSpPr>
          <a:xfrm>
            <a:off x="660062" y="1320475"/>
            <a:ext cx="4867372" cy="2908965"/>
            <a:chOff x="131882" y="526861"/>
            <a:chExt cx="4239300" cy="25924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D102D4-41EE-37D6-AC9C-9B72FAD4D4F9}"/>
                </a:ext>
              </a:extLst>
            </p:cNvPr>
            <p:cNvSpPr/>
            <p:nvPr/>
          </p:nvSpPr>
          <p:spPr>
            <a:xfrm>
              <a:off x="131882" y="526861"/>
              <a:ext cx="4239300" cy="2592456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E262EC-C984-2C97-667B-338DF92B364D}"/>
                </a:ext>
              </a:extLst>
            </p:cNvPr>
            <p:cNvSpPr txBox="1"/>
            <p:nvPr/>
          </p:nvSpPr>
          <p:spPr>
            <a:xfrm>
              <a:off x="131882" y="526861"/>
              <a:ext cx="4239300" cy="25924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u="sng" kern="1200" dirty="0"/>
                <a:t>Bonin et al. (2001)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 dirty="0"/>
                <a:t>Phonology</a:t>
              </a:r>
              <a:r>
                <a:rPr lang="en-US" sz="1800" kern="1200" dirty="0"/>
                <a:t> – L1 written production (handwriting)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ym typeface="Wingdings" panose="05000000000000000000" pitchFamily="2" charset="2"/>
                </a:rPr>
                <a:t> Phonology constrains the activation of orthographic representations and is co-activated during writing</a:t>
              </a:r>
              <a:endParaRPr lang="el-GR" sz="1800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80F25C-82EB-CDA9-A8A8-98B6C5A6B174}"/>
              </a:ext>
            </a:extLst>
          </p:cNvPr>
          <p:cNvGrpSpPr/>
          <p:nvPr/>
        </p:nvGrpSpPr>
        <p:grpSpPr>
          <a:xfrm>
            <a:off x="6687221" y="1306165"/>
            <a:ext cx="4869075" cy="2908466"/>
            <a:chOff x="3463790" y="511258"/>
            <a:chExt cx="4240783" cy="259201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65E315-083E-7C60-5225-78FE9B59A86B}"/>
                </a:ext>
              </a:extLst>
            </p:cNvPr>
            <p:cNvSpPr/>
            <p:nvPr/>
          </p:nvSpPr>
          <p:spPr>
            <a:xfrm>
              <a:off x="3463790" y="511258"/>
              <a:ext cx="4240783" cy="2592011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3E78B7-1AC8-1547-AD4A-AAD34BA50B64}"/>
                </a:ext>
              </a:extLst>
            </p:cNvPr>
            <p:cNvSpPr txBox="1"/>
            <p:nvPr/>
          </p:nvSpPr>
          <p:spPr>
            <a:xfrm>
              <a:off x="3463790" y="511258"/>
              <a:ext cx="4240783" cy="25920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u="sng" kern="1200" dirty="0" err="1"/>
                <a:t>Rastle</a:t>
              </a:r>
              <a:r>
                <a:rPr lang="en-US" sz="1800" u="sng" kern="1200" dirty="0"/>
                <a:t> et al. (2011)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 dirty="0"/>
                <a:t>Orthography – </a:t>
              </a:r>
              <a:r>
                <a:rPr lang="en-US" sz="1800" b="0" kern="1200" dirty="0"/>
                <a:t>Oral production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0" kern="1200" dirty="0">
                  <a:sym typeface="Wingdings" panose="05000000000000000000" pitchFamily="2" charset="2"/>
                </a:rPr>
                <a:t> Orthographic regularity affects naming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buNone/>
              </a:pPr>
              <a:r>
                <a:rPr lang="en-US" sz="1800" b="0" kern="1200" dirty="0">
                  <a:sym typeface="Wingdings" panose="05000000000000000000" pitchFamily="2" charset="2"/>
                </a:rPr>
                <a:t> Orthographic representations are activated in oral production even when not required</a:t>
              </a:r>
              <a:endParaRPr lang="el-GR" sz="1800" b="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436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Methodology &amp; Design 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A54726C-6B34-DC43-9E8C-08FD16BC6B90}"/>
              </a:ext>
            </a:extLst>
          </p:cNvPr>
          <p:cNvSpPr txBox="1">
            <a:spLocks noChangeArrowheads="1"/>
          </p:cNvSpPr>
          <p:nvPr/>
        </p:nvSpPr>
        <p:spPr>
          <a:xfrm>
            <a:off x="577050" y="1127068"/>
            <a:ext cx="11152817" cy="5220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GB" altLang="en-US" sz="220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19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7AEEA-287A-5FB9-7A87-550085AAB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40892BC8-6D89-F1C2-E02D-F37B18B53C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1463389"/>
              </p:ext>
            </p:extLst>
          </p:nvPr>
        </p:nvGraphicFramePr>
        <p:xfrm>
          <a:off x="419172" y="1159348"/>
          <a:ext cx="5026025" cy="508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A27DF1AB-B259-EEC9-9EAC-71BB9CA021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3405148"/>
              </p:ext>
            </p:extLst>
          </p:nvPr>
        </p:nvGraphicFramePr>
        <p:xfrm>
          <a:off x="6549531" y="1099096"/>
          <a:ext cx="5026025" cy="508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3307870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Methodology &amp; Design 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20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7AEEA-287A-5FB9-7A87-550085AAB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333A0B-75E1-9B5E-91A3-FAAB6B9CF5AB}"/>
              </a:ext>
            </a:extLst>
          </p:cNvPr>
          <p:cNvSpPr/>
          <p:nvPr/>
        </p:nvSpPr>
        <p:spPr>
          <a:xfrm>
            <a:off x="4501213" y="3646854"/>
            <a:ext cx="3429329" cy="55968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GB" altLang="en-US" sz="1800" b="1" dirty="0"/>
              <a:t>256 trials + 152 fillers = </a:t>
            </a:r>
            <a:r>
              <a:rPr lang="en-GB" altLang="en-US" b="1" dirty="0"/>
              <a:t>408</a:t>
            </a:r>
            <a:r>
              <a:rPr lang="en-GB" altLang="en-US" sz="1800" b="1" dirty="0"/>
              <a:t> trials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104AB09-0559-CDED-3418-BA21DB118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314590"/>
              </p:ext>
            </p:extLst>
          </p:nvPr>
        </p:nvGraphicFramePr>
        <p:xfrm>
          <a:off x="3626070" y="1924943"/>
          <a:ext cx="5179617" cy="12129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539">
                  <a:extLst>
                    <a:ext uri="{9D8B030D-6E8A-4147-A177-3AD203B41FA5}">
                      <a16:colId xmlns:a16="http://schemas.microsoft.com/office/drawing/2014/main" val="4289959370"/>
                    </a:ext>
                  </a:extLst>
                </a:gridCol>
                <a:gridCol w="1726539">
                  <a:extLst>
                    <a:ext uri="{9D8B030D-6E8A-4147-A177-3AD203B41FA5}">
                      <a16:colId xmlns:a16="http://schemas.microsoft.com/office/drawing/2014/main" val="2110554644"/>
                    </a:ext>
                  </a:extLst>
                </a:gridCol>
                <a:gridCol w="1726539">
                  <a:extLst>
                    <a:ext uri="{9D8B030D-6E8A-4147-A177-3AD203B41FA5}">
                      <a16:colId xmlns:a16="http://schemas.microsoft.com/office/drawing/2014/main" val="3983671723"/>
                    </a:ext>
                  </a:extLst>
                </a:gridCol>
              </a:tblGrid>
              <a:tr h="404326">
                <a:tc>
                  <a:txBody>
                    <a:bodyPr/>
                    <a:lstStyle/>
                    <a:p>
                      <a:pPr algn="ctr"/>
                      <a:endParaRPr lang="el-G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2060"/>
                          </a:solidFill>
                        </a:rPr>
                        <a:t>Repeat</a:t>
                      </a:r>
                      <a:endParaRPr lang="el-GR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2060"/>
                          </a:solidFill>
                        </a:rPr>
                        <a:t>Switch</a:t>
                      </a:r>
                      <a:endParaRPr lang="el-GR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0331830"/>
                  </a:ext>
                </a:extLst>
              </a:tr>
              <a:tr h="40432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Target Speak</a:t>
                      </a:r>
                      <a:endParaRPr lang="el-G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l-GR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l-GR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540032"/>
                  </a:ext>
                </a:extLst>
              </a:tr>
              <a:tr h="40432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 Target Type</a:t>
                      </a:r>
                      <a:endParaRPr lang="el-G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l-GR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l-GR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018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69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Predictions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21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886EDD-0ED3-BD52-F97B-93BFE4440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dirty="0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D86FEDC-EDF1-01CF-EED1-C47B3EE896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0398510"/>
              </p:ext>
            </p:extLst>
          </p:nvPr>
        </p:nvGraphicFramePr>
        <p:xfrm>
          <a:off x="2366792" y="1503296"/>
          <a:ext cx="7446580" cy="4193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9D9829-786B-BACA-38FB-2A91CAC5F772}"/>
              </a:ext>
            </a:extLst>
          </p:cNvPr>
          <p:cNvCxnSpPr/>
          <p:nvPr/>
        </p:nvCxnSpPr>
        <p:spPr>
          <a:xfrm>
            <a:off x="3972910" y="2879834"/>
            <a:ext cx="451945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2DE0E6-464E-69DA-83D0-7CE3B7A7CCCF}"/>
              </a:ext>
            </a:extLst>
          </p:cNvPr>
          <p:cNvCxnSpPr/>
          <p:nvPr/>
        </p:nvCxnSpPr>
        <p:spPr>
          <a:xfrm>
            <a:off x="3972909" y="3100552"/>
            <a:ext cx="451945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9B3142-9F21-6778-9B57-DC194F4FACDB}"/>
              </a:ext>
            </a:extLst>
          </p:cNvPr>
          <p:cNvCxnSpPr/>
          <p:nvPr/>
        </p:nvCxnSpPr>
        <p:spPr>
          <a:xfrm>
            <a:off x="3421117" y="4030717"/>
            <a:ext cx="451945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D6EEED-8A3D-549F-733A-B622CEE777FA}"/>
              </a:ext>
            </a:extLst>
          </p:cNvPr>
          <p:cNvCxnSpPr/>
          <p:nvPr/>
        </p:nvCxnSpPr>
        <p:spPr>
          <a:xfrm>
            <a:off x="3421116" y="4198883"/>
            <a:ext cx="451945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346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9EB420AD-93FD-DF40-A3D1-95794A5CE6E9}"/>
              </a:ext>
            </a:extLst>
          </p:cNvPr>
          <p:cNvGrpSpPr/>
          <p:nvPr/>
        </p:nvGrpSpPr>
        <p:grpSpPr>
          <a:xfrm>
            <a:off x="5803035" y="-222100"/>
            <a:ext cx="1424493" cy="7278915"/>
            <a:chOff x="5419577" y="-222100"/>
            <a:chExt cx="1424493" cy="7278915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F791578C-7B35-0A49-AA67-260437101730}"/>
                </a:ext>
              </a:extLst>
            </p:cNvPr>
            <p:cNvSpPr/>
            <p:nvPr/>
          </p:nvSpPr>
          <p:spPr>
            <a:xfrm rot="6300000">
              <a:off x="2021186" y="3176291"/>
              <a:ext cx="7267246" cy="470464"/>
            </a:xfrm>
            <a:custGeom>
              <a:avLst/>
              <a:gdLst>
                <a:gd name="connsiteX0" fmla="*/ 0 w 7526485"/>
                <a:gd name="connsiteY0" fmla="*/ 0 h 467171"/>
                <a:gd name="connsiteX1" fmla="*/ 7526485 w 7526485"/>
                <a:gd name="connsiteY1" fmla="*/ 0 h 467171"/>
                <a:gd name="connsiteX2" fmla="*/ 7526485 w 7526485"/>
                <a:gd name="connsiteY2" fmla="*/ 467171 h 467171"/>
                <a:gd name="connsiteX3" fmla="*/ 0 w 7526485"/>
                <a:gd name="connsiteY3" fmla="*/ 467171 h 467171"/>
                <a:gd name="connsiteX4" fmla="*/ 0 w 7526485"/>
                <a:gd name="connsiteY4" fmla="*/ 0 h 467171"/>
                <a:gd name="connsiteX0" fmla="*/ 104448 w 7526485"/>
                <a:gd name="connsiteY0" fmla="*/ 0 h 467639"/>
                <a:gd name="connsiteX1" fmla="*/ 7526485 w 7526485"/>
                <a:gd name="connsiteY1" fmla="*/ 468 h 467639"/>
                <a:gd name="connsiteX2" fmla="*/ 7526485 w 7526485"/>
                <a:gd name="connsiteY2" fmla="*/ 467639 h 467639"/>
                <a:gd name="connsiteX3" fmla="*/ 0 w 7526485"/>
                <a:gd name="connsiteY3" fmla="*/ 467639 h 467639"/>
                <a:gd name="connsiteX4" fmla="*/ 104448 w 7526485"/>
                <a:gd name="connsiteY4" fmla="*/ 0 h 467639"/>
                <a:gd name="connsiteX0" fmla="*/ 0 w 7422037"/>
                <a:gd name="connsiteY0" fmla="*/ 0 h 468351"/>
                <a:gd name="connsiteX1" fmla="*/ 7422037 w 7422037"/>
                <a:gd name="connsiteY1" fmla="*/ 468 h 468351"/>
                <a:gd name="connsiteX2" fmla="*/ 7422037 w 7422037"/>
                <a:gd name="connsiteY2" fmla="*/ 467639 h 468351"/>
                <a:gd name="connsiteX3" fmla="*/ 159925 w 7422037"/>
                <a:gd name="connsiteY3" fmla="*/ 468351 h 468351"/>
                <a:gd name="connsiteX4" fmla="*/ 0 w 7422037"/>
                <a:gd name="connsiteY4" fmla="*/ 0 h 468351"/>
                <a:gd name="connsiteX0" fmla="*/ 0 w 7381963"/>
                <a:gd name="connsiteY0" fmla="*/ 5305 h 467883"/>
                <a:gd name="connsiteX1" fmla="*/ 7381963 w 7381963"/>
                <a:gd name="connsiteY1" fmla="*/ 0 h 467883"/>
                <a:gd name="connsiteX2" fmla="*/ 7381963 w 7381963"/>
                <a:gd name="connsiteY2" fmla="*/ 467171 h 467883"/>
                <a:gd name="connsiteX3" fmla="*/ 119851 w 7381963"/>
                <a:gd name="connsiteY3" fmla="*/ 467883 h 467883"/>
                <a:gd name="connsiteX4" fmla="*/ 0 w 7381963"/>
                <a:gd name="connsiteY4" fmla="*/ 5305 h 467883"/>
                <a:gd name="connsiteX0" fmla="*/ 0 w 7381963"/>
                <a:gd name="connsiteY0" fmla="*/ 3633 h 466211"/>
                <a:gd name="connsiteX1" fmla="*/ 7129235 w 7381963"/>
                <a:gd name="connsiteY1" fmla="*/ 0 h 466211"/>
                <a:gd name="connsiteX2" fmla="*/ 7381963 w 7381963"/>
                <a:gd name="connsiteY2" fmla="*/ 465499 h 466211"/>
                <a:gd name="connsiteX3" fmla="*/ 119851 w 7381963"/>
                <a:gd name="connsiteY3" fmla="*/ 466211 h 466211"/>
                <a:gd name="connsiteX4" fmla="*/ 0 w 7381963"/>
                <a:gd name="connsiteY4" fmla="*/ 3633 h 466211"/>
                <a:gd name="connsiteX0" fmla="*/ 0 w 7381963"/>
                <a:gd name="connsiteY0" fmla="*/ 5378 h 467956"/>
                <a:gd name="connsiteX1" fmla="*/ 7156288 w 7381963"/>
                <a:gd name="connsiteY1" fmla="*/ 0 h 467956"/>
                <a:gd name="connsiteX2" fmla="*/ 7381963 w 7381963"/>
                <a:gd name="connsiteY2" fmla="*/ 467244 h 467956"/>
                <a:gd name="connsiteX3" fmla="*/ 119851 w 7381963"/>
                <a:gd name="connsiteY3" fmla="*/ 467956 h 467956"/>
                <a:gd name="connsiteX4" fmla="*/ 0 w 7381963"/>
                <a:gd name="connsiteY4" fmla="*/ 5378 h 467956"/>
                <a:gd name="connsiteX0" fmla="*/ 0 w 7282651"/>
                <a:gd name="connsiteY0" fmla="*/ 5378 h 467956"/>
                <a:gd name="connsiteX1" fmla="*/ 7156288 w 7282651"/>
                <a:gd name="connsiteY1" fmla="*/ 0 h 467956"/>
                <a:gd name="connsiteX2" fmla="*/ 7282651 w 7282651"/>
                <a:gd name="connsiteY2" fmla="*/ 466336 h 467956"/>
                <a:gd name="connsiteX3" fmla="*/ 119851 w 7282651"/>
                <a:gd name="connsiteY3" fmla="*/ 467956 h 467956"/>
                <a:gd name="connsiteX4" fmla="*/ 0 w 7282651"/>
                <a:gd name="connsiteY4" fmla="*/ 5378 h 467956"/>
                <a:gd name="connsiteX0" fmla="*/ 0 w 7267246"/>
                <a:gd name="connsiteY0" fmla="*/ 5378 h 470464"/>
                <a:gd name="connsiteX1" fmla="*/ 7156288 w 7267246"/>
                <a:gd name="connsiteY1" fmla="*/ 0 h 470464"/>
                <a:gd name="connsiteX2" fmla="*/ 7267246 w 7267246"/>
                <a:gd name="connsiteY2" fmla="*/ 470464 h 470464"/>
                <a:gd name="connsiteX3" fmla="*/ 119851 w 7267246"/>
                <a:gd name="connsiteY3" fmla="*/ 467956 h 470464"/>
                <a:gd name="connsiteX4" fmla="*/ 0 w 7267246"/>
                <a:gd name="connsiteY4" fmla="*/ 5378 h 47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7246" h="470464">
                  <a:moveTo>
                    <a:pt x="0" y="5378"/>
                  </a:moveTo>
                  <a:lnTo>
                    <a:pt x="7156288" y="0"/>
                  </a:lnTo>
                  <a:lnTo>
                    <a:pt x="7267246" y="470464"/>
                  </a:lnTo>
                  <a:lnTo>
                    <a:pt x="119851" y="467956"/>
                  </a:lnTo>
                  <a:lnTo>
                    <a:pt x="0" y="5378"/>
                  </a:lnTo>
                  <a:close/>
                </a:path>
              </a:pathLst>
            </a:custGeom>
            <a:solidFill>
              <a:srgbClr val="0088D5"/>
            </a:solidFill>
            <a:ln>
              <a:noFill/>
            </a:ln>
            <a:effectLst>
              <a:outerShdw blurRad="127000" dist="889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ángulo 17">
              <a:extLst>
                <a:ext uri="{FF2B5EF4-FFF2-40B4-BE49-F238E27FC236}">
                  <a16:creationId xmlns:a16="http://schemas.microsoft.com/office/drawing/2014/main" id="{44390521-E0F6-B745-B31B-7F88C7FA0D48}"/>
                </a:ext>
              </a:extLst>
            </p:cNvPr>
            <p:cNvSpPr/>
            <p:nvPr/>
          </p:nvSpPr>
          <p:spPr>
            <a:xfrm rot="6300000">
              <a:off x="2489729" y="3187960"/>
              <a:ext cx="7267246" cy="470464"/>
            </a:xfrm>
            <a:custGeom>
              <a:avLst/>
              <a:gdLst>
                <a:gd name="connsiteX0" fmla="*/ 0 w 7526485"/>
                <a:gd name="connsiteY0" fmla="*/ 0 h 467171"/>
                <a:gd name="connsiteX1" fmla="*/ 7526485 w 7526485"/>
                <a:gd name="connsiteY1" fmla="*/ 0 h 467171"/>
                <a:gd name="connsiteX2" fmla="*/ 7526485 w 7526485"/>
                <a:gd name="connsiteY2" fmla="*/ 467171 h 467171"/>
                <a:gd name="connsiteX3" fmla="*/ 0 w 7526485"/>
                <a:gd name="connsiteY3" fmla="*/ 467171 h 467171"/>
                <a:gd name="connsiteX4" fmla="*/ 0 w 7526485"/>
                <a:gd name="connsiteY4" fmla="*/ 0 h 467171"/>
                <a:gd name="connsiteX0" fmla="*/ 104448 w 7526485"/>
                <a:gd name="connsiteY0" fmla="*/ 0 h 467639"/>
                <a:gd name="connsiteX1" fmla="*/ 7526485 w 7526485"/>
                <a:gd name="connsiteY1" fmla="*/ 468 h 467639"/>
                <a:gd name="connsiteX2" fmla="*/ 7526485 w 7526485"/>
                <a:gd name="connsiteY2" fmla="*/ 467639 h 467639"/>
                <a:gd name="connsiteX3" fmla="*/ 0 w 7526485"/>
                <a:gd name="connsiteY3" fmla="*/ 467639 h 467639"/>
                <a:gd name="connsiteX4" fmla="*/ 104448 w 7526485"/>
                <a:gd name="connsiteY4" fmla="*/ 0 h 467639"/>
                <a:gd name="connsiteX0" fmla="*/ 0 w 7422037"/>
                <a:gd name="connsiteY0" fmla="*/ 0 h 468351"/>
                <a:gd name="connsiteX1" fmla="*/ 7422037 w 7422037"/>
                <a:gd name="connsiteY1" fmla="*/ 468 h 468351"/>
                <a:gd name="connsiteX2" fmla="*/ 7422037 w 7422037"/>
                <a:gd name="connsiteY2" fmla="*/ 467639 h 468351"/>
                <a:gd name="connsiteX3" fmla="*/ 159925 w 7422037"/>
                <a:gd name="connsiteY3" fmla="*/ 468351 h 468351"/>
                <a:gd name="connsiteX4" fmla="*/ 0 w 7422037"/>
                <a:gd name="connsiteY4" fmla="*/ 0 h 468351"/>
                <a:gd name="connsiteX0" fmla="*/ 0 w 7381963"/>
                <a:gd name="connsiteY0" fmla="*/ 5305 h 467883"/>
                <a:gd name="connsiteX1" fmla="*/ 7381963 w 7381963"/>
                <a:gd name="connsiteY1" fmla="*/ 0 h 467883"/>
                <a:gd name="connsiteX2" fmla="*/ 7381963 w 7381963"/>
                <a:gd name="connsiteY2" fmla="*/ 467171 h 467883"/>
                <a:gd name="connsiteX3" fmla="*/ 119851 w 7381963"/>
                <a:gd name="connsiteY3" fmla="*/ 467883 h 467883"/>
                <a:gd name="connsiteX4" fmla="*/ 0 w 7381963"/>
                <a:gd name="connsiteY4" fmla="*/ 5305 h 467883"/>
                <a:gd name="connsiteX0" fmla="*/ 0 w 7381963"/>
                <a:gd name="connsiteY0" fmla="*/ 3633 h 466211"/>
                <a:gd name="connsiteX1" fmla="*/ 7129235 w 7381963"/>
                <a:gd name="connsiteY1" fmla="*/ 0 h 466211"/>
                <a:gd name="connsiteX2" fmla="*/ 7381963 w 7381963"/>
                <a:gd name="connsiteY2" fmla="*/ 465499 h 466211"/>
                <a:gd name="connsiteX3" fmla="*/ 119851 w 7381963"/>
                <a:gd name="connsiteY3" fmla="*/ 466211 h 466211"/>
                <a:gd name="connsiteX4" fmla="*/ 0 w 7381963"/>
                <a:gd name="connsiteY4" fmla="*/ 3633 h 466211"/>
                <a:gd name="connsiteX0" fmla="*/ 0 w 7381963"/>
                <a:gd name="connsiteY0" fmla="*/ 5378 h 467956"/>
                <a:gd name="connsiteX1" fmla="*/ 7156288 w 7381963"/>
                <a:gd name="connsiteY1" fmla="*/ 0 h 467956"/>
                <a:gd name="connsiteX2" fmla="*/ 7381963 w 7381963"/>
                <a:gd name="connsiteY2" fmla="*/ 467244 h 467956"/>
                <a:gd name="connsiteX3" fmla="*/ 119851 w 7381963"/>
                <a:gd name="connsiteY3" fmla="*/ 467956 h 467956"/>
                <a:gd name="connsiteX4" fmla="*/ 0 w 7381963"/>
                <a:gd name="connsiteY4" fmla="*/ 5378 h 467956"/>
                <a:gd name="connsiteX0" fmla="*/ 0 w 7282651"/>
                <a:gd name="connsiteY0" fmla="*/ 5378 h 467956"/>
                <a:gd name="connsiteX1" fmla="*/ 7156288 w 7282651"/>
                <a:gd name="connsiteY1" fmla="*/ 0 h 467956"/>
                <a:gd name="connsiteX2" fmla="*/ 7282651 w 7282651"/>
                <a:gd name="connsiteY2" fmla="*/ 466336 h 467956"/>
                <a:gd name="connsiteX3" fmla="*/ 119851 w 7282651"/>
                <a:gd name="connsiteY3" fmla="*/ 467956 h 467956"/>
                <a:gd name="connsiteX4" fmla="*/ 0 w 7282651"/>
                <a:gd name="connsiteY4" fmla="*/ 5378 h 467956"/>
                <a:gd name="connsiteX0" fmla="*/ 0 w 7267246"/>
                <a:gd name="connsiteY0" fmla="*/ 5378 h 470464"/>
                <a:gd name="connsiteX1" fmla="*/ 7156288 w 7267246"/>
                <a:gd name="connsiteY1" fmla="*/ 0 h 470464"/>
                <a:gd name="connsiteX2" fmla="*/ 7267246 w 7267246"/>
                <a:gd name="connsiteY2" fmla="*/ 470464 h 470464"/>
                <a:gd name="connsiteX3" fmla="*/ 119851 w 7267246"/>
                <a:gd name="connsiteY3" fmla="*/ 467956 h 470464"/>
                <a:gd name="connsiteX4" fmla="*/ 0 w 7267246"/>
                <a:gd name="connsiteY4" fmla="*/ 5378 h 47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7246" h="470464">
                  <a:moveTo>
                    <a:pt x="0" y="5378"/>
                  </a:moveTo>
                  <a:lnTo>
                    <a:pt x="7156288" y="0"/>
                  </a:lnTo>
                  <a:lnTo>
                    <a:pt x="7267246" y="470464"/>
                  </a:lnTo>
                  <a:lnTo>
                    <a:pt x="119851" y="467956"/>
                  </a:lnTo>
                  <a:lnTo>
                    <a:pt x="0" y="5378"/>
                  </a:lnTo>
                  <a:close/>
                </a:path>
              </a:pathLst>
            </a:custGeom>
            <a:solidFill>
              <a:srgbClr val="003C69"/>
            </a:solidFill>
            <a:ln>
              <a:noFill/>
            </a:ln>
            <a:effectLst>
              <a:outerShdw blurRad="127000" dist="889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ángulo 16">
              <a:extLst>
                <a:ext uri="{FF2B5EF4-FFF2-40B4-BE49-F238E27FC236}">
                  <a16:creationId xmlns:a16="http://schemas.microsoft.com/office/drawing/2014/main" id="{B70FBE13-F23A-8443-96CA-23F411C58104}"/>
                </a:ext>
              </a:extLst>
            </p:cNvPr>
            <p:cNvSpPr/>
            <p:nvPr/>
          </p:nvSpPr>
          <p:spPr>
            <a:xfrm rot="6300000">
              <a:off x="2976590" y="3177270"/>
              <a:ext cx="7262111" cy="472848"/>
            </a:xfrm>
            <a:custGeom>
              <a:avLst/>
              <a:gdLst>
                <a:gd name="connsiteX0" fmla="*/ 0 w 7526485"/>
                <a:gd name="connsiteY0" fmla="*/ 0 h 467171"/>
                <a:gd name="connsiteX1" fmla="*/ 7526485 w 7526485"/>
                <a:gd name="connsiteY1" fmla="*/ 0 h 467171"/>
                <a:gd name="connsiteX2" fmla="*/ 7526485 w 7526485"/>
                <a:gd name="connsiteY2" fmla="*/ 467171 h 467171"/>
                <a:gd name="connsiteX3" fmla="*/ 0 w 7526485"/>
                <a:gd name="connsiteY3" fmla="*/ 467171 h 467171"/>
                <a:gd name="connsiteX4" fmla="*/ 0 w 7526485"/>
                <a:gd name="connsiteY4" fmla="*/ 0 h 467171"/>
                <a:gd name="connsiteX0" fmla="*/ 136634 w 7526485"/>
                <a:gd name="connsiteY0" fmla="*/ 0 h 470760"/>
                <a:gd name="connsiteX1" fmla="*/ 7526485 w 7526485"/>
                <a:gd name="connsiteY1" fmla="*/ 3589 h 470760"/>
                <a:gd name="connsiteX2" fmla="*/ 7526485 w 7526485"/>
                <a:gd name="connsiteY2" fmla="*/ 470760 h 470760"/>
                <a:gd name="connsiteX3" fmla="*/ 0 w 7526485"/>
                <a:gd name="connsiteY3" fmla="*/ 470760 h 470760"/>
                <a:gd name="connsiteX4" fmla="*/ 136634 w 7526485"/>
                <a:gd name="connsiteY4" fmla="*/ 0 h 470760"/>
                <a:gd name="connsiteX0" fmla="*/ 0 w 7389851"/>
                <a:gd name="connsiteY0" fmla="*/ 0 h 472848"/>
                <a:gd name="connsiteX1" fmla="*/ 7389851 w 7389851"/>
                <a:gd name="connsiteY1" fmla="*/ 3589 h 472848"/>
                <a:gd name="connsiteX2" fmla="*/ 7389851 w 7389851"/>
                <a:gd name="connsiteY2" fmla="*/ 470760 h 472848"/>
                <a:gd name="connsiteX3" fmla="*/ 122604 w 7389851"/>
                <a:gd name="connsiteY3" fmla="*/ 472848 h 472848"/>
                <a:gd name="connsiteX4" fmla="*/ 0 w 7389851"/>
                <a:gd name="connsiteY4" fmla="*/ 0 h 472848"/>
                <a:gd name="connsiteX0" fmla="*/ 0 w 7389851"/>
                <a:gd name="connsiteY0" fmla="*/ 0 h 472848"/>
                <a:gd name="connsiteX1" fmla="*/ 7389851 w 7389851"/>
                <a:gd name="connsiteY1" fmla="*/ 3589 h 472848"/>
                <a:gd name="connsiteX2" fmla="*/ 7241570 w 7389851"/>
                <a:gd name="connsiteY2" fmla="*/ 471965 h 472848"/>
                <a:gd name="connsiteX3" fmla="*/ 122604 w 7389851"/>
                <a:gd name="connsiteY3" fmla="*/ 472848 h 472848"/>
                <a:gd name="connsiteX4" fmla="*/ 0 w 7389851"/>
                <a:gd name="connsiteY4" fmla="*/ 0 h 472848"/>
                <a:gd name="connsiteX0" fmla="*/ 0 w 7241570"/>
                <a:gd name="connsiteY0" fmla="*/ 0 h 472848"/>
                <a:gd name="connsiteX1" fmla="*/ 7147392 w 7241570"/>
                <a:gd name="connsiteY1" fmla="*/ 2508 h 472848"/>
                <a:gd name="connsiteX2" fmla="*/ 7241570 w 7241570"/>
                <a:gd name="connsiteY2" fmla="*/ 471965 h 472848"/>
                <a:gd name="connsiteX3" fmla="*/ 122604 w 7241570"/>
                <a:gd name="connsiteY3" fmla="*/ 472848 h 472848"/>
                <a:gd name="connsiteX4" fmla="*/ 0 w 7241570"/>
                <a:gd name="connsiteY4" fmla="*/ 0 h 472848"/>
                <a:gd name="connsiteX0" fmla="*/ 0 w 7262111"/>
                <a:gd name="connsiteY0" fmla="*/ 0 h 472848"/>
                <a:gd name="connsiteX1" fmla="*/ 7147392 w 7262111"/>
                <a:gd name="connsiteY1" fmla="*/ 2508 h 472848"/>
                <a:gd name="connsiteX2" fmla="*/ 7262111 w 7262111"/>
                <a:gd name="connsiteY2" fmla="*/ 466461 h 472848"/>
                <a:gd name="connsiteX3" fmla="*/ 122604 w 7262111"/>
                <a:gd name="connsiteY3" fmla="*/ 472848 h 472848"/>
                <a:gd name="connsiteX4" fmla="*/ 0 w 7262111"/>
                <a:gd name="connsiteY4" fmla="*/ 0 h 47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2111" h="472848">
                  <a:moveTo>
                    <a:pt x="0" y="0"/>
                  </a:moveTo>
                  <a:lnTo>
                    <a:pt x="7147392" y="2508"/>
                  </a:lnTo>
                  <a:lnTo>
                    <a:pt x="7262111" y="466461"/>
                  </a:lnTo>
                  <a:lnTo>
                    <a:pt x="122604" y="472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889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ángulo 20">
            <a:extLst>
              <a:ext uri="{FF2B5EF4-FFF2-40B4-BE49-F238E27FC236}">
                <a16:creationId xmlns:a16="http://schemas.microsoft.com/office/drawing/2014/main" id="{A6D6F21D-59EA-C34A-BC18-3C710A2CDE58}"/>
              </a:ext>
            </a:extLst>
          </p:cNvPr>
          <p:cNvSpPr/>
          <p:nvPr/>
        </p:nvSpPr>
        <p:spPr>
          <a:xfrm>
            <a:off x="6302477" y="-17335"/>
            <a:ext cx="6207024" cy="6938082"/>
          </a:xfrm>
          <a:custGeom>
            <a:avLst/>
            <a:gdLst>
              <a:gd name="connsiteX0" fmla="*/ 0 w 7543800"/>
              <a:gd name="connsiteY0" fmla="*/ 0 h 6877798"/>
              <a:gd name="connsiteX1" fmla="*/ 7543800 w 7543800"/>
              <a:gd name="connsiteY1" fmla="*/ 0 h 6877798"/>
              <a:gd name="connsiteX2" fmla="*/ 7543800 w 7543800"/>
              <a:gd name="connsiteY2" fmla="*/ 6877798 h 6877798"/>
              <a:gd name="connsiteX3" fmla="*/ 0 w 7543800"/>
              <a:gd name="connsiteY3" fmla="*/ 6877798 h 6877798"/>
              <a:gd name="connsiteX4" fmla="*/ 0 w 7543800"/>
              <a:gd name="connsiteY4" fmla="*/ 0 h 6877798"/>
              <a:gd name="connsiteX0" fmla="*/ 1168400 w 8712200"/>
              <a:gd name="connsiteY0" fmla="*/ 0 h 6877798"/>
              <a:gd name="connsiteX1" fmla="*/ 8712200 w 8712200"/>
              <a:gd name="connsiteY1" fmla="*/ 0 h 6877798"/>
              <a:gd name="connsiteX2" fmla="*/ 8712200 w 8712200"/>
              <a:gd name="connsiteY2" fmla="*/ 6877798 h 6877798"/>
              <a:gd name="connsiteX3" fmla="*/ 0 w 8712200"/>
              <a:gd name="connsiteY3" fmla="*/ 6865098 h 6877798"/>
              <a:gd name="connsiteX4" fmla="*/ 1168400 w 8712200"/>
              <a:gd name="connsiteY4" fmla="*/ 0 h 6877798"/>
              <a:gd name="connsiteX0" fmla="*/ 2215805 w 8712200"/>
              <a:gd name="connsiteY0" fmla="*/ 0 h 6877798"/>
              <a:gd name="connsiteX1" fmla="*/ 8712200 w 8712200"/>
              <a:gd name="connsiteY1" fmla="*/ 0 h 6877798"/>
              <a:gd name="connsiteX2" fmla="*/ 8712200 w 8712200"/>
              <a:gd name="connsiteY2" fmla="*/ 6877798 h 6877798"/>
              <a:gd name="connsiteX3" fmla="*/ 0 w 8712200"/>
              <a:gd name="connsiteY3" fmla="*/ 6865098 h 6877798"/>
              <a:gd name="connsiteX4" fmla="*/ 2215805 w 8712200"/>
              <a:gd name="connsiteY4" fmla="*/ 0 h 6877798"/>
              <a:gd name="connsiteX0" fmla="*/ 3121987 w 8712200"/>
              <a:gd name="connsiteY0" fmla="*/ 19554 h 6877798"/>
              <a:gd name="connsiteX1" fmla="*/ 8712200 w 8712200"/>
              <a:gd name="connsiteY1" fmla="*/ 0 h 6877798"/>
              <a:gd name="connsiteX2" fmla="*/ 8712200 w 8712200"/>
              <a:gd name="connsiteY2" fmla="*/ 6877798 h 6877798"/>
              <a:gd name="connsiteX3" fmla="*/ 0 w 8712200"/>
              <a:gd name="connsiteY3" fmla="*/ 6865098 h 6877798"/>
              <a:gd name="connsiteX4" fmla="*/ 3121987 w 8712200"/>
              <a:gd name="connsiteY4" fmla="*/ 19554 h 6877798"/>
              <a:gd name="connsiteX0" fmla="*/ 2968995 w 8712200"/>
              <a:gd name="connsiteY0" fmla="*/ 9777 h 6877798"/>
              <a:gd name="connsiteX1" fmla="*/ 8712200 w 8712200"/>
              <a:gd name="connsiteY1" fmla="*/ 0 h 6877798"/>
              <a:gd name="connsiteX2" fmla="*/ 8712200 w 8712200"/>
              <a:gd name="connsiteY2" fmla="*/ 6877798 h 6877798"/>
              <a:gd name="connsiteX3" fmla="*/ 0 w 8712200"/>
              <a:gd name="connsiteY3" fmla="*/ 6865098 h 6877798"/>
              <a:gd name="connsiteX4" fmla="*/ 2968995 w 8712200"/>
              <a:gd name="connsiteY4" fmla="*/ 9777 h 6877798"/>
              <a:gd name="connsiteX0" fmla="*/ 1674448 w 7417653"/>
              <a:gd name="connsiteY0" fmla="*/ 9777 h 6877798"/>
              <a:gd name="connsiteX1" fmla="*/ 7417653 w 7417653"/>
              <a:gd name="connsiteY1" fmla="*/ 0 h 6877798"/>
              <a:gd name="connsiteX2" fmla="*/ 7417653 w 7417653"/>
              <a:gd name="connsiteY2" fmla="*/ 6877798 h 6877798"/>
              <a:gd name="connsiteX3" fmla="*/ 0 w 7417653"/>
              <a:gd name="connsiteY3" fmla="*/ 6855321 h 6877798"/>
              <a:gd name="connsiteX4" fmla="*/ 1674448 w 7417653"/>
              <a:gd name="connsiteY4" fmla="*/ 9777 h 6877798"/>
              <a:gd name="connsiteX0" fmla="*/ 2133424 w 7876629"/>
              <a:gd name="connsiteY0" fmla="*/ 9777 h 6877798"/>
              <a:gd name="connsiteX1" fmla="*/ 7876629 w 7876629"/>
              <a:gd name="connsiteY1" fmla="*/ 0 h 6877798"/>
              <a:gd name="connsiteX2" fmla="*/ 7876629 w 7876629"/>
              <a:gd name="connsiteY2" fmla="*/ 6877798 h 6877798"/>
              <a:gd name="connsiteX3" fmla="*/ 0 w 7876629"/>
              <a:gd name="connsiteY3" fmla="*/ 6865098 h 6877798"/>
              <a:gd name="connsiteX4" fmla="*/ 2133424 w 7876629"/>
              <a:gd name="connsiteY4" fmla="*/ 9777 h 6877798"/>
              <a:gd name="connsiteX0" fmla="*/ 2215804 w 7876629"/>
              <a:gd name="connsiteY0" fmla="*/ 19553 h 6877798"/>
              <a:gd name="connsiteX1" fmla="*/ 7876629 w 7876629"/>
              <a:gd name="connsiteY1" fmla="*/ 0 h 6877798"/>
              <a:gd name="connsiteX2" fmla="*/ 7876629 w 7876629"/>
              <a:gd name="connsiteY2" fmla="*/ 6877798 h 6877798"/>
              <a:gd name="connsiteX3" fmla="*/ 0 w 7876629"/>
              <a:gd name="connsiteY3" fmla="*/ 6865098 h 6877798"/>
              <a:gd name="connsiteX4" fmla="*/ 2215804 w 7876629"/>
              <a:gd name="connsiteY4" fmla="*/ 19553 h 6877798"/>
              <a:gd name="connsiteX0" fmla="*/ 2486482 w 7876629"/>
              <a:gd name="connsiteY0" fmla="*/ 0 h 6877798"/>
              <a:gd name="connsiteX1" fmla="*/ 7876629 w 7876629"/>
              <a:gd name="connsiteY1" fmla="*/ 0 h 6877798"/>
              <a:gd name="connsiteX2" fmla="*/ 7876629 w 7876629"/>
              <a:gd name="connsiteY2" fmla="*/ 6877798 h 6877798"/>
              <a:gd name="connsiteX3" fmla="*/ 0 w 7876629"/>
              <a:gd name="connsiteY3" fmla="*/ 6865098 h 6877798"/>
              <a:gd name="connsiteX4" fmla="*/ 2486482 w 7876629"/>
              <a:gd name="connsiteY4" fmla="*/ 0 h 6877798"/>
              <a:gd name="connsiteX0" fmla="*/ 2212862 w 7876629"/>
              <a:gd name="connsiteY0" fmla="*/ 0 h 6881786"/>
              <a:gd name="connsiteX1" fmla="*/ 7876629 w 7876629"/>
              <a:gd name="connsiteY1" fmla="*/ 3988 h 6881786"/>
              <a:gd name="connsiteX2" fmla="*/ 7876629 w 7876629"/>
              <a:gd name="connsiteY2" fmla="*/ 6881786 h 6881786"/>
              <a:gd name="connsiteX3" fmla="*/ 0 w 7876629"/>
              <a:gd name="connsiteY3" fmla="*/ 6869086 h 6881786"/>
              <a:gd name="connsiteX4" fmla="*/ 2212862 w 7876629"/>
              <a:gd name="connsiteY4" fmla="*/ 0 h 6881786"/>
              <a:gd name="connsiteX0" fmla="*/ 2025648 w 7689415"/>
              <a:gd name="connsiteY0" fmla="*/ 0 h 6881786"/>
              <a:gd name="connsiteX1" fmla="*/ 7689415 w 7689415"/>
              <a:gd name="connsiteY1" fmla="*/ 3988 h 6881786"/>
              <a:gd name="connsiteX2" fmla="*/ 7689415 w 7689415"/>
              <a:gd name="connsiteY2" fmla="*/ 6881786 h 6881786"/>
              <a:gd name="connsiteX3" fmla="*/ 0 w 7689415"/>
              <a:gd name="connsiteY3" fmla="*/ 6869086 h 6881786"/>
              <a:gd name="connsiteX4" fmla="*/ 2025648 w 7689415"/>
              <a:gd name="connsiteY4" fmla="*/ 0 h 6881786"/>
              <a:gd name="connsiteX0" fmla="*/ 2212862 w 7876629"/>
              <a:gd name="connsiteY0" fmla="*/ 0 h 6881786"/>
              <a:gd name="connsiteX1" fmla="*/ 7876629 w 7876629"/>
              <a:gd name="connsiteY1" fmla="*/ 3988 h 6881786"/>
              <a:gd name="connsiteX2" fmla="*/ 7876629 w 7876629"/>
              <a:gd name="connsiteY2" fmla="*/ 6881786 h 6881786"/>
              <a:gd name="connsiteX3" fmla="*/ 0 w 7876629"/>
              <a:gd name="connsiteY3" fmla="*/ 6861110 h 6881786"/>
              <a:gd name="connsiteX4" fmla="*/ 2212862 w 7876629"/>
              <a:gd name="connsiteY4" fmla="*/ 0 h 6881786"/>
              <a:gd name="connsiteX0" fmla="*/ 2761850 w 7876629"/>
              <a:gd name="connsiteY0" fmla="*/ 0 h 6881786"/>
              <a:gd name="connsiteX1" fmla="*/ 7876629 w 7876629"/>
              <a:gd name="connsiteY1" fmla="*/ 3988 h 6881786"/>
              <a:gd name="connsiteX2" fmla="*/ 7876629 w 7876629"/>
              <a:gd name="connsiteY2" fmla="*/ 6881786 h 6881786"/>
              <a:gd name="connsiteX3" fmla="*/ 0 w 7876629"/>
              <a:gd name="connsiteY3" fmla="*/ 6861110 h 6881786"/>
              <a:gd name="connsiteX4" fmla="*/ 2761850 w 7876629"/>
              <a:gd name="connsiteY4" fmla="*/ 0 h 6881786"/>
              <a:gd name="connsiteX0" fmla="*/ 2360398 w 7876629"/>
              <a:gd name="connsiteY0" fmla="*/ 0 h 6899023"/>
              <a:gd name="connsiteX1" fmla="*/ 7876629 w 7876629"/>
              <a:gd name="connsiteY1" fmla="*/ 21225 h 6899023"/>
              <a:gd name="connsiteX2" fmla="*/ 7876629 w 7876629"/>
              <a:gd name="connsiteY2" fmla="*/ 6899023 h 6899023"/>
              <a:gd name="connsiteX3" fmla="*/ 0 w 7876629"/>
              <a:gd name="connsiteY3" fmla="*/ 6878347 h 6899023"/>
              <a:gd name="connsiteX4" fmla="*/ 2360398 w 7876629"/>
              <a:gd name="connsiteY4" fmla="*/ 0 h 689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6629" h="6899023">
                <a:moveTo>
                  <a:pt x="2360398" y="0"/>
                </a:moveTo>
                <a:lnTo>
                  <a:pt x="7876629" y="21225"/>
                </a:lnTo>
                <a:lnTo>
                  <a:pt x="7876629" y="6899023"/>
                </a:lnTo>
                <a:lnTo>
                  <a:pt x="0" y="6878347"/>
                </a:lnTo>
                <a:lnTo>
                  <a:pt x="236039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7000" dist="88900" dir="162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Imagen 33" descr="Imagen que contiene persona, interior&#10;&#10;Descripción generada automáticamente">
            <a:extLst>
              <a:ext uri="{FF2B5EF4-FFF2-40B4-BE49-F238E27FC236}">
                <a16:creationId xmlns:a16="http://schemas.microsoft.com/office/drawing/2014/main" id="{AD623FD2-B25E-CB46-B6FE-F34CE9B32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702" y="2736190"/>
            <a:ext cx="1952625" cy="1476375"/>
          </a:xfrm>
          <a:prstGeom prst="rect">
            <a:avLst/>
          </a:prstGeom>
          <a:effectLst>
            <a:innerShdw blurRad="127000" dist="76200" dir="13500000">
              <a:prstClr val="black">
                <a:alpha val="75000"/>
              </a:prstClr>
            </a:innerShdw>
          </a:effectLst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9153EE5-31FC-764D-9F03-D077857FB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123" y="780791"/>
            <a:ext cx="2718054" cy="2033016"/>
          </a:xfrm>
          <a:prstGeom prst="rect">
            <a:avLst/>
          </a:prstGeom>
          <a:effectLst>
            <a:innerShdw blurRad="127000" dist="76200" dir="13500000">
              <a:prstClr val="black">
                <a:alpha val="75000"/>
              </a:prstClr>
            </a:innerShdw>
          </a:effectLst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0EC298BF-48F0-F448-B54A-749839CA6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226" y="4769206"/>
            <a:ext cx="1171575" cy="876300"/>
          </a:xfrm>
          <a:prstGeom prst="rect">
            <a:avLst/>
          </a:prstGeom>
          <a:effectLst>
            <a:innerShdw blurRad="127000" dist="76200" dir="13500000">
              <a:prstClr val="black">
                <a:alpha val="75000"/>
              </a:prstClr>
            </a:innerShdw>
          </a:effectLst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5950D739-290B-2146-AD81-0DAC7E6C37C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955327" y="5755339"/>
            <a:ext cx="1015365" cy="759460"/>
          </a:xfrm>
          <a:prstGeom prst="rect">
            <a:avLst/>
          </a:prstGeom>
          <a:effectLst>
            <a:innerShdw blurRad="127000" dist="76200" dir="13500000">
              <a:prstClr val="black">
                <a:alpha val="75000"/>
              </a:prstClr>
            </a:innerShdw>
          </a:effectLst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60E2BDFC-0075-8E44-BF64-601CD280B4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1625" y="3992473"/>
            <a:ext cx="1562100" cy="1168400"/>
          </a:xfrm>
          <a:prstGeom prst="rect">
            <a:avLst/>
          </a:prstGeom>
          <a:effectLst>
            <a:innerShdw blurRad="127000" dist="76200" dir="13500000">
              <a:prstClr val="black">
                <a:alpha val="75000"/>
              </a:prstClr>
            </a:innerShdw>
          </a:effec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A0385E78-D919-AE46-9499-EB87BB152D42}"/>
              </a:ext>
            </a:extLst>
          </p:cNvPr>
          <p:cNvSpPr txBox="1"/>
          <p:nvPr/>
        </p:nvSpPr>
        <p:spPr>
          <a:xfrm>
            <a:off x="-551217" y="2911161"/>
            <a:ext cx="6845575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>
                <a:solidFill>
                  <a:srgbClr val="003C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Medium" panose="020B0503020202020204" pitchFamily="34" charset="0"/>
              </a:rPr>
              <a:t>Thank</a:t>
            </a:r>
            <a:r>
              <a:rPr lang="en-GB" sz="2800" dirty="0">
                <a:solidFill>
                  <a:srgbClr val="003C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Medium" panose="020B0503020202020204" pitchFamily="34" charset="0"/>
              </a:rPr>
              <a:t> </a:t>
            </a:r>
            <a:r>
              <a:rPr lang="en-GB" sz="2800" b="1" dirty="0">
                <a:solidFill>
                  <a:srgbClr val="003C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Medium" panose="020B0503020202020204" pitchFamily="34" charset="0"/>
              </a:rPr>
              <a:t>you!</a:t>
            </a:r>
          </a:p>
          <a:p>
            <a:pPr algn="ctr">
              <a:lnSpc>
                <a:spcPct val="150000"/>
              </a:lnSpc>
            </a:pPr>
            <a:r>
              <a:rPr lang="en-GB" sz="2800" dirty="0" err="1">
                <a:solidFill>
                  <a:srgbClr val="003C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Medium" panose="020B0503020202020204" pitchFamily="34" charset="0"/>
              </a:rPr>
              <a:t>Eskerrik</a:t>
            </a:r>
            <a:r>
              <a:rPr lang="en-GB" sz="2800" dirty="0">
                <a:solidFill>
                  <a:srgbClr val="003C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Medium" panose="020B0503020202020204" pitchFamily="34" charset="0"/>
              </a:rPr>
              <a:t> </a:t>
            </a:r>
            <a:r>
              <a:rPr lang="en-GB" sz="2800" dirty="0" err="1">
                <a:solidFill>
                  <a:srgbClr val="003C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Medium" panose="020B0503020202020204" pitchFamily="34" charset="0"/>
              </a:rPr>
              <a:t>asko</a:t>
            </a:r>
            <a:r>
              <a:rPr lang="en-GB" sz="2800" dirty="0">
                <a:solidFill>
                  <a:srgbClr val="003C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Medium" panose="020B0503020202020204" pitchFamily="34" charset="0"/>
              </a:rPr>
              <a:t>!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E133C3A-2900-6D4F-82BD-A10B69C2790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95802" y="5755339"/>
            <a:ext cx="1035234" cy="830911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9F3D66B4-E73C-2343-81E4-DA58CE55AA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30898" y="5619464"/>
            <a:ext cx="1102660" cy="1102660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4F293DFE-08D4-C44C-8B7E-0277696D19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147" y="5619464"/>
            <a:ext cx="2111215" cy="110266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90782E-3486-D268-A266-AC1BDF460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/>
              <a:t>Aikaterini Tsaroucha | ktsaroucha@bcbl.eu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C3CFF-DFE3-C1F0-C188-35C926FEF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AD4543-56EC-574A-B45F-C3737A93309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CuadroTexto 20">
            <a:extLst>
              <a:ext uri="{FF2B5EF4-FFF2-40B4-BE49-F238E27FC236}">
                <a16:creationId xmlns:a16="http://schemas.microsoft.com/office/drawing/2014/main" id="{53298D5C-0E35-1143-71B5-2B3E533214CC}"/>
              </a:ext>
            </a:extLst>
          </p:cNvPr>
          <p:cNvSpPr txBox="1"/>
          <p:nvPr/>
        </p:nvSpPr>
        <p:spPr>
          <a:xfrm>
            <a:off x="-480736" y="1062191"/>
            <a:ext cx="7297356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 err="1">
                <a:solidFill>
                  <a:srgbClr val="003C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Medium" panose="020B0503020202020204" pitchFamily="34" charset="0"/>
              </a:rPr>
              <a:t>Preguntas</a:t>
            </a:r>
            <a:r>
              <a:rPr lang="en-GB" sz="2800" b="1" dirty="0">
                <a:solidFill>
                  <a:srgbClr val="003C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Medium" panose="020B0503020202020204" pitchFamily="34" charset="0"/>
              </a:rPr>
              <a:t>?</a:t>
            </a:r>
            <a:endParaRPr lang="en-GB" sz="2800" dirty="0">
              <a:solidFill>
                <a:srgbClr val="003C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444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75207"/>
            <a:ext cx="10694166" cy="637606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Motivation 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1786550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4" y="5889812"/>
            <a:ext cx="1094185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1" y="6360981"/>
            <a:ext cx="522583" cy="351677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2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6086D6-75A6-5F0C-1C6E-0FC84C97A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34100" y="6300729"/>
            <a:ext cx="4543312" cy="351677"/>
          </a:xfrm>
        </p:spPr>
        <p:txBody>
          <a:bodyPr/>
          <a:lstStyle/>
          <a:p>
            <a:r>
              <a:rPr lang="fi-FI" dirty="0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4408DB16-6B1B-58AA-BF71-3F27E0200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355" y="1120241"/>
            <a:ext cx="1057073" cy="10399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B99948-854C-8998-61A1-F1FB85EAD748}"/>
              </a:ext>
            </a:extLst>
          </p:cNvPr>
          <p:cNvSpPr/>
          <p:nvPr/>
        </p:nvSpPr>
        <p:spPr>
          <a:xfrm>
            <a:off x="2916762" y="5435497"/>
            <a:ext cx="140384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</a:rPr>
              <a:t>SPEAK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4207B7-9B52-BB31-D2D7-E311C8E7360D}"/>
              </a:ext>
            </a:extLst>
          </p:cNvPr>
          <p:cNvSpPr/>
          <p:nvPr/>
        </p:nvSpPr>
        <p:spPr>
          <a:xfrm>
            <a:off x="7731770" y="5447717"/>
            <a:ext cx="1186852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5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</a:rPr>
              <a:t>WRITE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3A7D84-50D5-3912-97C0-4F62480BCA7F}"/>
              </a:ext>
            </a:extLst>
          </p:cNvPr>
          <p:cNvSpPr txBox="1"/>
          <p:nvPr/>
        </p:nvSpPr>
        <p:spPr>
          <a:xfrm>
            <a:off x="1754291" y="4611101"/>
            <a:ext cx="140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Phonology</a:t>
            </a:r>
            <a:endParaRPr lang="el-G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AF0A2-C27D-E873-73EB-AB5F977B061D}"/>
              </a:ext>
            </a:extLst>
          </p:cNvPr>
          <p:cNvSpPr txBox="1"/>
          <p:nvPr/>
        </p:nvSpPr>
        <p:spPr>
          <a:xfrm>
            <a:off x="3998053" y="4610527"/>
            <a:ext cx="165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Orthography</a:t>
            </a:r>
            <a:endParaRPr lang="el-GR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A644F7D-E6E6-ED74-2CE2-F871BD19AF73}"/>
              </a:ext>
            </a:extLst>
          </p:cNvPr>
          <p:cNvSpPr/>
          <p:nvPr/>
        </p:nvSpPr>
        <p:spPr>
          <a:xfrm rot="5222972">
            <a:off x="7783041" y="2470370"/>
            <a:ext cx="798794" cy="426714"/>
          </a:xfrm>
          <a:custGeom>
            <a:avLst/>
            <a:gdLst>
              <a:gd name="connsiteX0" fmla="*/ 0 w 798794"/>
              <a:gd name="connsiteY0" fmla="*/ 106679 h 426714"/>
              <a:gd name="connsiteX1" fmla="*/ 585437 w 798794"/>
              <a:gd name="connsiteY1" fmla="*/ 106679 h 426714"/>
              <a:gd name="connsiteX2" fmla="*/ 585437 w 798794"/>
              <a:gd name="connsiteY2" fmla="*/ 0 h 426714"/>
              <a:gd name="connsiteX3" fmla="*/ 798794 w 798794"/>
              <a:gd name="connsiteY3" fmla="*/ 213357 h 426714"/>
              <a:gd name="connsiteX4" fmla="*/ 585437 w 798794"/>
              <a:gd name="connsiteY4" fmla="*/ 426714 h 426714"/>
              <a:gd name="connsiteX5" fmla="*/ 585437 w 798794"/>
              <a:gd name="connsiteY5" fmla="*/ 320036 h 426714"/>
              <a:gd name="connsiteX6" fmla="*/ 0 w 798794"/>
              <a:gd name="connsiteY6" fmla="*/ 320036 h 426714"/>
              <a:gd name="connsiteX7" fmla="*/ 0 w 798794"/>
              <a:gd name="connsiteY7" fmla="*/ 106679 h 426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8794" h="426714" fill="none" extrusionOk="0">
                <a:moveTo>
                  <a:pt x="0" y="106679"/>
                </a:moveTo>
                <a:cubicBezTo>
                  <a:pt x="125245" y="76688"/>
                  <a:pt x="370526" y="149691"/>
                  <a:pt x="585437" y="106679"/>
                </a:cubicBezTo>
                <a:cubicBezTo>
                  <a:pt x="581077" y="75012"/>
                  <a:pt x="595139" y="36626"/>
                  <a:pt x="585437" y="0"/>
                </a:cubicBezTo>
                <a:cubicBezTo>
                  <a:pt x="695747" y="85286"/>
                  <a:pt x="696955" y="139944"/>
                  <a:pt x="798794" y="213357"/>
                </a:cubicBezTo>
                <a:cubicBezTo>
                  <a:pt x="729277" y="328488"/>
                  <a:pt x="652584" y="338739"/>
                  <a:pt x="585437" y="426714"/>
                </a:cubicBezTo>
                <a:cubicBezTo>
                  <a:pt x="573191" y="382586"/>
                  <a:pt x="587753" y="352342"/>
                  <a:pt x="585437" y="320036"/>
                </a:cubicBezTo>
                <a:cubicBezTo>
                  <a:pt x="439197" y="330878"/>
                  <a:pt x="270555" y="280672"/>
                  <a:pt x="0" y="320036"/>
                </a:cubicBezTo>
                <a:cubicBezTo>
                  <a:pt x="-25053" y="234578"/>
                  <a:pt x="23236" y="209843"/>
                  <a:pt x="0" y="106679"/>
                </a:cubicBezTo>
                <a:close/>
              </a:path>
              <a:path w="798794" h="426714" stroke="0" extrusionOk="0">
                <a:moveTo>
                  <a:pt x="0" y="106679"/>
                </a:moveTo>
                <a:cubicBezTo>
                  <a:pt x="255066" y="59956"/>
                  <a:pt x="381677" y="133194"/>
                  <a:pt x="585437" y="106679"/>
                </a:cubicBezTo>
                <a:cubicBezTo>
                  <a:pt x="576893" y="56983"/>
                  <a:pt x="586581" y="30037"/>
                  <a:pt x="585437" y="0"/>
                </a:cubicBezTo>
                <a:cubicBezTo>
                  <a:pt x="668676" y="48184"/>
                  <a:pt x="710479" y="154715"/>
                  <a:pt x="798794" y="213357"/>
                </a:cubicBezTo>
                <a:cubicBezTo>
                  <a:pt x="729712" y="332211"/>
                  <a:pt x="664884" y="319585"/>
                  <a:pt x="585437" y="426714"/>
                </a:cubicBezTo>
                <a:cubicBezTo>
                  <a:pt x="576846" y="391450"/>
                  <a:pt x="596451" y="364929"/>
                  <a:pt x="585437" y="320036"/>
                </a:cubicBezTo>
                <a:cubicBezTo>
                  <a:pt x="334741" y="356470"/>
                  <a:pt x="280879" y="264549"/>
                  <a:pt x="0" y="320036"/>
                </a:cubicBezTo>
                <a:cubicBezTo>
                  <a:pt x="-24951" y="244251"/>
                  <a:pt x="22415" y="201307"/>
                  <a:pt x="0" y="1066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964681523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DDE24B4-AC25-862E-E0F9-81E626C5A551}"/>
              </a:ext>
            </a:extLst>
          </p:cNvPr>
          <p:cNvSpPr/>
          <p:nvPr/>
        </p:nvSpPr>
        <p:spPr>
          <a:xfrm rot="5190310">
            <a:off x="3200618" y="2441005"/>
            <a:ext cx="798794" cy="426714"/>
          </a:xfrm>
          <a:custGeom>
            <a:avLst/>
            <a:gdLst>
              <a:gd name="connsiteX0" fmla="*/ 0 w 798794"/>
              <a:gd name="connsiteY0" fmla="*/ 106679 h 426714"/>
              <a:gd name="connsiteX1" fmla="*/ 585437 w 798794"/>
              <a:gd name="connsiteY1" fmla="*/ 106679 h 426714"/>
              <a:gd name="connsiteX2" fmla="*/ 585437 w 798794"/>
              <a:gd name="connsiteY2" fmla="*/ 0 h 426714"/>
              <a:gd name="connsiteX3" fmla="*/ 798794 w 798794"/>
              <a:gd name="connsiteY3" fmla="*/ 213357 h 426714"/>
              <a:gd name="connsiteX4" fmla="*/ 585437 w 798794"/>
              <a:gd name="connsiteY4" fmla="*/ 426714 h 426714"/>
              <a:gd name="connsiteX5" fmla="*/ 585437 w 798794"/>
              <a:gd name="connsiteY5" fmla="*/ 320036 h 426714"/>
              <a:gd name="connsiteX6" fmla="*/ 0 w 798794"/>
              <a:gd name="connsiteY6" fmla="*/ 320036 h 426714"/>
              <a:gd name="connsiteX7" fmla="*/ 0 w 798794"/>
              <a:gd name="connsiteY7" fmla="*/ 106679 h 426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8794" h="426714" fill="none" extrusionOk="0">
                <a:moveTo>
                  <a:pt x="0" y="106679"/>
                </a:moveTo>
                <a:cubicBezTo>
                  <a:pt x="125245" y="76688"/>
                  <a:pt x="370526" y="149691"/>
                  <a:pt x="585437" y="106679"/>
                </a:cubicBezTo>
                <a:cubicBezTo>
                  <a:pt x="581077" y="75012"/>
                  <a:pt x="595139" y="36626"/>
                  <a:pt x="585437" y="0"/>
                </a:cubicBezTo>
                <a:cubicBezTo>
                  <a:pt x="695747" y="85286"/>
                  <a:pt x="696955" y="139944"/>
                  <a:pt x="798794" y="213357"/>
                </a:cubicBezTo>
                <a:cubicBezTo>
                  <a:pt x="729277" y="328488"/>
                  <a:pt x="652584" y="338739"/>
                  <a:pt x="585437" y="426714"/>
                </a:cubicBezTo>
                <a:cubicBezTo>
                  <a:pt x="573191" y="382586"/>
                  <a:pt x="587753" y="352342"/>
                  <a:pt x="585437" y="320036"/>
                </a:cubicBezTo>
                <a:cubicBezTo>
                  <a:pt x="439197" y="330878"/>
                  <a:pt x="270555" y="280672"/>
                  <a:pt x="0" y="320036"/>
                </a:cubicBezTo>
                <a:cubicBezTo>
                  <a:pt x="-25053" y="234578"/>
                  <a:pt x="23236" y="209843"/>
                  <a:pt x="0" y="106679"/>
                </a:cubicBezTo>
                <a:close/>
              </a:path>
              <a:path w="798794" h="426714" stroke="0" extrusionOk="0">
                <a:moveTo>
                  <a:pt x="0" y="106679"/>
                </a:moveTo>
                <a:cubicBezTo>
                  <a:pt x="255066" y="59956"/>
                  <a:pt x="381677" y="133194"/>
                  <a:pt x="585437" y="106679"/>
                </a:cubicBezTo>
                <a:cubicBezTo>
                  <a:pt x="576893" y="56983"/>
                  <a:pt x="586581" y="30037"/>
                  <a:pt x="585437" y="0"/>
                </a:cubicBezTo>
                <a:cubicBezTo>
                  <a:pt x="668676" y="48184"/>
                  <a:pt x="710479" y="154715"/>
                  <a:pt x="798794" y="213357"/>
                </a:cubicBezTo>
                <a:cubicBezTo>
                  <a:pt x="729712" y="332211"/>
                  <a:pt x="664884" y="319585"/>
                  <a:pt x="585437" y="426714"/>
                </a:cubicBezTo>
                <a:cubicBezTo>
                  <a:pt x="576846" y="391450"/>
                  <a:pt x="596451" y="364929"/>
                  <a:pt x="585437" y="320036"/>
                </a:cubicBezTo>
                <a:cubicBezTo>
                  <a:pt x="334741" y="356470"/>
                  <a:pt x="280879" y="264549"/>
                  <a:pt x="0" y="320036"/>
                </a:cubicBezTo>
                <a:cubicBezTo>
                  <a:pt x="-24951" y="244251"/>
                  <a:pt x="22415" y="201307"/>
                  <a:pt x="0" y="1066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964681523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F28688-9E82-A8E3-3CC9-30639BE6BA95}"/>
              </a:ext>
            </a:extLst>
          </p:cNvPr>
          <p:cNvSpPr txBox="1"/>
          <p:nvPr/>
        </p:nvSpPr>
        <p:spPr>
          <a:xfrm>
            <a:off x="2660268" y="3176516"/>
            <a:ext cx="192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Semantics</a:t>
            </a:r>
            <a:endParaRPr lang="el-G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36287-4D71-D55E-FD0C-1F048D386083}"/>
              </a:ext>
            </a:extLst>
          </p:cNvPr>
          <p:cNvSpPr txBox="1"/>
          <p:nvPr/>
        </p:nvSpPr>
        <p:spPr>
          <a:xfrm>
            <a:off x="7267479" y="3181132"/>
            <a:ext cx="192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Semantics</a:t>
            </a:r>
            <a:endParaRPr lang="el-G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421D13-9B3F-B49E-A5F3-349F1239749E}"/>
              </a:ext>
            </a:extLst>
          </p:cNvPr>
          <p:cNvSpPr txBox="1"/>
          <p:nvPr/>
        </p:nvSpPr>
        <p:spPr>
          <a:xfrm>
            <a:off x="6456100" y="4611101"/>
            <a:ext cx="140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Phonology</a:t>
            </a:r>
            <a:endParaRPr lang="el-G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95700C-64D5-78C2-1E6B-F30C5210AA1A}"/>
              </a:ext>
            </a:extLst>
          </p:cNvPr>
          <p:cNvSpPr txBox="1"/>
          <p:nvPr/>
        </p:nvSpPr>
        <p:spPr>
          <a:xfrm>
            <a:off x="8648355" y="4687039"/>
            <a:ext cx="165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Orthography</a:t>
            </a:r>
            <a:endParaRPr lang="el-GR" dirty="0"/>
          </a:p>
        </p:txBody>
      </p:sp>
      <p:pic>
        <p:nvPicPr>
          <p:cNvPr id="23" name="Picture 22" descr="A picture containing diagram&#10;&#10;Description automatically generated">
            <a:extLst>
              <a:ext uri="{FF2B5EF4-FFF2-40B4-BE49-F238E27FC236}">
                <a16:creationId xmlns:a16="http://schemas.microsoft.com/office/drawing/2014/main" id="{89F2019D-87AC-C746-0C08-3CCF99BD5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282" y="1120240"/>
            <a:ext cx="1057073" cy="1039988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5BB29E09-77D4-BDD1-7047-C16E77F2DA4E}"/>
              </a:ext>
            </a:extLst>
          </p:cNvPr>
          <p:cNvSpPr/>
          <p:nvPr/>
        </p:nvSpPr>
        <p:spPr>
          <a:xfrm rot="7548208">
            <a:off x="2272805" y="3863496"/>
            <a:ext cx="1036502" cy="575690"/>
          </a:xfrm>
          <a:custGeom>
            <a:avLst/>
            <a:gdLst>
              <a:gd name="connsiteX0" fmla="*/ 0 w 1036502"/>
              <a:gd name="connsiteY0" fmla="*/ 143923 h 575690"/>
              <a:gd name="connsiteX1" fmla="*/ 359355 w 1036502"/>
              <a:gd name="connsiteY1" fmla="*/ 143923 h 575690"/>
              <a:gd name="connsiteX2" fmla="*/ 748657 w 1036502"/>
              <a:gd name="connsiteY2" fmla="*/ 143923 h 575690"/>
              <a:gd name="connsiteX3" fmla="*/ 748657 w 1036502"/>
              <a:gd name="connsiteY3" fmla="*/ 0 h 575690"/>
              <a:gd name="connsiteX4" fmla="*/ 1036502 w 1036502"/>
              <a:gd name="connsiteY4" fmla="*/ 287845 h 575690"/>
              <a:gd name="connsiteX5" fmla="*/ 748657 w 1036502"/>
              <a:gd name="connsiteY5" fmla="*/ 575690 h 575690"/>
              <a:gd name="connsiteX6" fmla="*/ 748657 w 1036502"/>
              <a:gd name="connsiteY6" fmla="*/ 431768 h 575690"/>
              <a:gd name="connsiteX7" fmla="*/ 396788 w 1036502"/>
              <a:gd name="connsiteY7" fmla="*/ 431768 h 575690"/>
              <a:gd name="connsiteX8" fmla="*/ 0 w 1036502"/>
              <a:gd name="connsiteY8" fmla="*/ 431768 h 575690"/>
              <a:gd name="connsiteX9" fmla="*/ 0 w 1036502"/>
              <a:gd name="connsiteY9" fmla="*/ 143923 h 57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6502" h="575690" fill="none" extrusionOk="0">
                <a:moveTo>
                  <a:pt x="0" y="143923"/>
                </a:moveTo>
                <a:cubicBezTo>
                  <a:pt x="117430" y="101147"/>
                  <a:pt x="241366" y="178615"/>
                  <a:pt x="359355" y="143923"/>
                </a:cubicBezTo>
                <a:cubicBezTo>
                  <a:pt x="477345" y="109231"/>
                  <a:pt x="633364" y="166880"/>
                  <a:pt x="748657" y="143923"/>
                </a:cubicBezTo>
                <a:cubicBezTo>
                  <a:pt x="741944" y="81254"/>
                  <a:pt x="749988" y="38421"/>
                  <a:pt x="748657" y="0"/>
                </a:cubicBezTo>
                <a:cubicBezTo>
                  <a:pt x="893918" y="126153"/>
                  <a:pt x="913661" y="195319"/>
                  <a:pt x="1036502" y="287845"/>
                </a:cubicBezTo>
                <a:cubicBezTo>
                  <a:pt x="939212" y="420776"/>
                  <a:pt x="858214" y="462164"/>
                  <a:pt x="748657" y="575690"/>
                </a:cubicBezTo>
                <a:cubicBezTo>
                  <a:pt x="733183" y="503890"/>
                  <a:pt x="753832" y="480741"/>
                  <a:pt x="748657" y="431768"/>
                </a:cubicBezTo>
                <a:cubicBezTo>
                  <a:pt x="651016" y="472904"/>
                  <a:pt x="543888" y="404952"/>
                  <a:pt x="396788" y="431768"/>
                </a:cubicBezTo>
                <a:cubicBezTo>
                  <a:pt x="249688" y="458584"/>
                  <a:pt x="154347" y="414375"/>
                  <a:pt x="0" y="431768"/>
                </a:cubicBezTo>
                <a:cubicBezTo>
                  <a:pt x="-7432" y="312379"/>
                  <a:pt x="17950" y="281387"/>
                  <a:pt x="0" y="143923"/>
                </a:cubicBezTo>
                <a:close/>
              </a:path>
              <a:path w="1036502" h="575690" stroke="0" extrusionOk="0">
                <a:moveTo>
                  <a:pt x="0" y="143923"/>
                </a:moveTo>
                <a:cubicBezTo>
                  <a:pt x="170826" y="133292"/>
                  <a:pt x="209302" y="173812"/>
                  <a:pt x="381815" y="143923"/>
                </a:cubicBezTo>
                <a:cubicBezTo>
                  <a:pt x="554329" y="114034"/>
                  <a:pt x="608739" y="171861"/>
                  <a:pt x="748657" y="143923"/>
                </a:cubicBezTo>
                <a:cubicBezTo>
                  <a:pt x="737325" y="82003"/>
                  <a:pt x="753150" y="39555"/>
                  <a:pt x="748657" y="0"/>
                </a:cubicBezTo>
                <a:cubicBezTo>
                  <a:pt x="889525" y="136265"/>
                  <a:pt x="948919" y="203194"/>
                  <a:pt x="1036502" y="287845"/>
                </a:cubicBezTo>
                <a:cubicBezTo>
                  <a:pt x="983776" y="368299"/>
                  <a:pt x="832496" y="458197"/>
                  <a:pt x="748657" y="575690"/>
                </a:cubicBezTo>
                <a:cubicBezTo>
                  <a:pt x="747381" y="525258"/>
                  <a:pt x="754145" y="502013"/>
                  <a:pt x="748657" y="431768"/>
                </a:cubicBezTo>
                <a:cubicBezTo>
                  <a:pt x="664850" y="467227"/>
                  <a:pt x="488364" y="394166"/>
                  <a:pt x="359355" y="431768"/>
                </a:cubicBezTo>
                <a:cubicBezTo>
                  <a:pt x="230346" y="469370"/>
                  <a:pt x="143913" y="420976"/>
                  <a:pt x="0" y="431768"/>
                </a:cubicBezTo>
                <a:cubicBezTo>
                  <a:pt x="-21931" y="319781"/>
                  <a:pt x="34401" y="239917"/>
                  <a:pt x="0" y="14392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363887920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F82CEE5-AA60-8F61-D672-D950C5D3F118}"/>
              </a:ext>
            </a:extLst>
          </p:cNvPr>
          <p:cNvSpPr/>
          <p:nvPr/>
        </p:nvSpPr>
        <p:spPr>
          <a:xfrm rot="3460689">
            <a:off x="8553827" y="3876210"/>
            <a:ext cx="1036502" cy="575690"/>
          </a:xfrm>
          <a:custGeom>
            <a:avLst/>
            <a:gdLst>
              <a:gd name="connsiteX0" fmla="*/ 0 w 1036502"/>
              <a:gd name="connsiteY0" fmla="*/ 143923 h 575690"/>
              <a:gd name="connsiteX1" fmla="*/ 389302 w 1036502"/>
              <a:gd name="connsiteY1" fmla="*/ 143923 h 575690"/>
              <a:gd name="connsiteX2" fmla="*/ 748657 w 1036502"/>
              <a:gd name="connsiteY2" fmla="*/ 143923 h 575690"/>
              <a:gd name="connsiteX3" fmla="*/ 748657 w 1036502"/>
              <a:gd name="connsiteY3" fmla="*/ 0 h 575690"/>
              <a:gd name="connsiteX4" fmla="*/ 1036502 w 1036502"/>
              <a:gd name="connsiteY4" fmla="*/ 287845 h 575690"/>
              <a:gd name="connsiteX5" fmla="*/ 748657 w 1036502"/>
              <a:gd name="connsiteY5" fmla="*/ 575690 h 575690"/>
              <a:gd name="connsiteX6" fmla="*/ 748657 w 1036502"/>
              <a:gd name="connsiteY6" fmla="*/ 431768 h 575690"/>
              <a:gd name="connsiteX7" fmla="*/ 366842 w 1036502"/>
              <a:gd name="connsiteY7" fmla="*/ 431768 h 575690"/>
              <a:gd name="connsiteX8" fmla="*/ 0 w 1036502"/>
              <a:gd name="connsiteY8" fmla="*/ 431768 h 575690"/>
              <a:gd name="connsiteX9" fmla="*/ 0 w 1036502"/>
              <a:gd name="connsiteY9" fmla="*/ 143923 h 57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6502" h="575690" fill="none" extrusionOk="0">
                <a:moveTo>
                  <a:pt x="0" y="143923"/>
                </a:moveTo>
                <a:cubicBezTo>
                  <a:pt x="83367" y="142432"/>
                  <a:pt x="299043" y="174013"/>
                  <a:pt x="389302" y="143923"/>
                </a:cubicBezTo>
                <a:cubicBezTo>
                  <a:pt x="479561" y="113833"/>
                  <a:pt x="660256" y="151760"/>
                  <a:pt x="748657" y="143923"/>
                </a:cubicBezTo>
                <a:cubicBezTo>
                  <a:pt x="740064" y="72116"/>
                  <a:pt x="758580" y="57478"/>
                  <a:pt x="748657" y="0"/>
                </a:cubicBezTo>
                <a:cubicBezTo>
                  <a:pt x="858419" y="71275"/>
                  <a:pt x="948519" y="221545"/>
                  <a:pt x="1036502" y="287845"/>
                </a:cubicBezTo>
                <a:cubicBezTo>
                  <a:pt x="950655" y="394997"/>
                  <a:pt x="855192" y="416107"/>
                  <a:pt x="748657" y="575690"/>
                </a:cubicBezTo>
                <a:cubicBezTo>
                  <a:pt x="747360" y="516474"/>
                  <a:pt x="759473" y="477294"/>
                  <a:pt x="748657" y="431768"/>
                </a:cubicBezTo>
                <a:cubicBezTo>
                  <a:pt x="629698" y="446744"/>
                  <a:pt x="466640" y="400663"/>
                  <a:pt x="366842" y="431768"/>
                </a:cubicBezTo>
                <a:cubicBezTo>
                  <a:pt x="267044" y="462873"/>
                  <a:pt x="152325" y="390811"/>
                  <a:pt x="0" y="431768"/>
                </a:cubicBezTo>
                <a:cubicBezTo>
                  <a:pt x="-32136" y="350156"/>
                  <a:pt x="20161" y="220214"/>
                  <a:pt x="0" y="143923"/>
                </a:cubicBezTo>
                <a:close/>
              </a:path>
              <a:path w="1036502" h="575690" stroke="0" extrusionOk="0">
                <a:moveTo>
                  <a:pt x="0" y="143923"/>
                </a:moveTo>
                <a:cubicBezTo>
                  <a:pt x="136452" y="120553"/>
                  <a:pt x="211184" y="145639"/>
                  <a:pt x="381815" y="143923"/>
                </a:cubicBezTo>
                <a:cubicBezTo>
                  <a:pt x="552446" y="142207"/>
                  <a:pt x="667574" y="167564"/>
                  <a:pt x="748657" y="143923"/>
                </a:cubicBezTo>
                <a:cubicBezTo>
                  <a:pt x="732451" y="73311"/>
                  <a:pt x="750432" y="32577"/>
                  <a:pt x="748657" y="0"/>
                </a:cubicBezTo>
                <a:cubicBezTo>
                  <a:pt x="842073" y="49942"/>
                  <a:pt x="897853" y="191558"/>
                  <a:pt x="1036502" y="287845"/>
                </a:cubicBezTo>
                <a:cubicBezTo>
                  <a:pt x="973717" y="351209"/>
                  <a:pt x="824278" y="468791"/>
                  <a:pt x="748657" y="575690"/>
                </a:cubicBezTo>
                <a:cubicBezTo>
                  <a:pt x="747327" y="536882"/>
                  <a:pt x="759398" y="471990"/>
                  <a:pt x="748657" y="431768"/>
                </a:cubicBezTo>
                <a:cubicBezTo>
                  <a:pt x="599429" y="468818"/>
                  <a:pt x="538899" y="414063"/>
                  <a:pt x="396788" y="431768"/>
                </a:cubicBezTo>
                <a:cubicBezTo>
                  <a:pt x="254677" y="449473"/>
                  <a:pt x="102391" y="395208"/>
                  <a:pt x="0" y="431768"/>
                </a:cubicBezTo>
                <a:cubicBezTo>
                  <a:pt x="-20280" y="304205"/>
                  <a:pt x="17456" y="210545"/>
                  <a:pt x="0" y="14392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964681523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ADEDCC-34F3-083E-72F9-FE414B9DF28A}"/>
              </a:ext>
            </a:extLst>
          </p:cNvPr>
          <p:cNvSpPr txBox="1"/>
          <p:nvPr/>
        </p:nvSpPr>
        <p:spPr>
          <a:xfrm rot="19854425">
            <a:off x="3998053" y="3585545"/>
            <a:ext cx="1040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?</a:t>
            </a:r>
            <a:endParaRPr lang="el-GR" sz="7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AC9E34-7AFC-C1C3-BC69-73AB138D92ED}"/>
              </a:ext>
            </a:extLst>
          </p:cNvPr>
          <p:cNvSpPr txBox="1"/>
          <p:nvPr/>
        </p:nvSpPr>
        <p:spPr>
          <a:xfrm rot="1622289">
            <a:off x="6841607" y="3608587"/>
            <a:ext cx="1040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?</a:t>
            </a:r>
            <a:endParaRPr lang="el-GR" sz="7200" b="1" dirty="0"/>
          </a:p>
        </p:txBody>
      </p:sp>
    </p:spTree>
    <p:extLst>
      <p:ext uri="{BB962C8B-B14F-4D97-AF65-F5344CB8AC3E}">
        <p14:creationId xmlns:p14="http://schemas.microsoft.com/office/powerpoint/2010/main" val="275326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How to..? 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A54726C-6B34-DC43-9E8C-08FD16BC6B90}"/>
              </a:ext>
            </a:extLst>
          </p:cNvPr>
          <p:cNvSpPr txBox="1">
            <a:spLocks noChangeArrowheads="1"/>
          </p:cNvSpPr>
          <p:nvPr/>
        </p:nvSpPr>
        <p:spPr>
          <a:xfrm>
            <a:off x="452552" y="1609188"/>
            <a:ext cx="11070664" cy="66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GB" altLang="en-US" sz="2000" b="1" dirty="0"/>
              <a:t>Task switching paradigm </a:t>
            </a:r>
            <a:r>
              <a:rPr lang="en-GB" altLang="en-US" sz="1600" dirty="0"/>
              <a:t>(Philipp &amp; Koch, 2011; Philipp &amp; Koch, 2005)</a:t>
            </a:r>
            <a:endParaRPr lang="en-GB" altLang="en-US" sz="1600" b="1" dirty="0"/>
          </a:p>
          <a:p>
            <a:pPr marL="0" indent="0" algn="ctr">
              <a:lnSpc>
                <a:spcPct val="150000"/>
              </a:lnSpc>
              <a:buNone/>
            </a:pPr>
            <a:endParaRPr lang="en-GB" altLang="en-US" sz="2000" dirty="0"/>
          </a:p>
          <a:p>
            <a:pPr algn="ctr">
              <a:lnSpc>
                <a:spcPct val="150000"/>
              </a:lnSpc>
            </a:pPr>
            <a:endParaRPr lang="en-GB" altLang="en-US" sz="2000" dirty="0"/>
          </a:p>
          <a:p>
            <a:pPr marL="0" indent="0" algn="ctr">
              <a:lnSpc>
                <a:spcPct val="150000"/>
              </a:lnSpc>
              <a:buNone/>
            </a:pPr>
            <a:endParaRPr lang="en-GB" altLang="en-US" sz="2000" dirty="0"/>
          </a:p>
          <a:p>
            <a:pPr lvl="1" algn="ctr">
              <a:lnSpc>
                <a:spcPct val="150000"/>
              </a:lnSpc>
            </a:pPr>
            <a:endParaRPr lang="en-GB" altLang="en-US" sz="2000" dirty="0"/>
          </a:p>
          <a:p>
            <a:pPr lvl="1" algn="ctr">
              <a:lnSpc>
                <a:spcPct val="150000"/>
              </a:lnSpc>
            </a:pPr>
            <a:endParaRPr lang="en-GB" altLang="en-US" sz="2000" dirty="0"/>
          </a:p>
          <a:p>
            <a:pPr marL="0" indent="0" algn="ctr">
              <a:lnSpc>
                <a:spcPct val="150000"/>
              </a:lnSpc>
              <a:buNone/>
            </a:pPr>
            <a:endParaRPr lang="en-GB" altLang="en-US" sz="2000" dirty="0"/>
          </a:p>
          <a:p>
            <a:pPr marL="0" indent="0" algn="ctr">
              <a:lnSpc>
                <a:spcPct val="150000"/>
              </a:lnSpc>
              <a:buNone/>
            </a:pPr>
            <a:endParaRPr lang="en-GB" altLang="en-US" sz="200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3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525C3-186E-8229-D8E6-9C4FC126A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dirty="0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361BE19-8CC8-7A11-E0E0-6EA653130B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6436524"/>
              </p:ext>
            </p:extLst>
          </p:nvPr>
        </p:nvGraphicFramePr>
        <p:xfrm>
          <a:off x="-252661" y="1777507"/>
          <a:ext cx="12685486" cy="3603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60348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This experiment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4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9E8D8-E36C-5B20-790A-19D8BA789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dirty="0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Graphic 4" descr="Target outline">
            <a:extLst>
              <a:ext uri="{FF2B5EF4-FFF2-40B4-BE49-F238E27FC236}">
                <a16:creationId xmlns:a16="http://schemas.microsoft.com/office/drawing/2014/main" id="{8D9264AD-FA71-D20A-529D-215CDBA02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2124" y="1654095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561270-A4A4-F94C-1828-F4D3B82C5E0F}"/>
              </a:ext>
            </a:extLst>
          </p:cNvPr>
          <p:cNvSpPr txBox="1"/>
          <p:nvPr/>
        </p:nvSpPr>
        <p:spPr>
          <a:xfrm>
            <a:off x="854022" y="3257459"/>
            <a:ext cx="23306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en-US" sz="2000" dirty="0">
                <a:sym typeface="Wingdings" panose="05000000000000000000" pitchFamily="2" charset="2"/>
              </a:rPr>
              <a:t>task switching paradigm for modality switching in</a:t>
            </a:r>
          </a:p>
          <a:p>
            <a:pPr lvl="0" algn="ctr"/>
            <a:r>
              <a:rPr lang="en-US" altLang="en-US" sz="2000" b="1" dirty="0">
                <a:sym typeface="Wingdings" panose="05000000000000000000" pitchFamily="2" charset="2"/>
              </a:rPr>
              <a:t>oral and written language production</a:t>
            </a:r>
            <a:endParaRPr lang="el-GR" sz="2000" dirty="0"/>
          </a:p>
        </p:txBody>
      </p:sp>
      <p:pic>
        <p:nvPicPr>
          <p:cNvPr id="11" name="Graphic 10" descr="Sprouting Seed outline">
            <a:extLst>
              <a:ext uri="{FF2B5EF4-FFF2-40B4-BE49-F238E27FC236}">
                <a16:creationId xmlns:a16="http://schemas.microsoft.com/office/drawing/2014/main" id="{665DF9F9-4C6B-9B6F-87FD-B3DA4D1818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5074" y="1654095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62037A-DF86-518C-FF48-6932EA9CB299}"/>
              </a:ext>
            </a:extLst>
          </p:cNvPr>
          <p:cNvSpPr txBox="1"/>
          <p:nvPr/>
        </p:nvSpPr>
        <p:spPr>
          <a:xfrm>
            <a:off x="4536586" y="3289577"/>
            <a:ext cx="30913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/>
              <a:t>modality switching in </a:t>
            </a:r>
            <a:r>
              <a:rPr lang="en-US" sz="2000" b="1" dirty="0"/>
              <a:t>t</a:t>
            </a:r>
            <a:r>
              <a:rPr lang="en-US" altLang="en-US" sz="2000" b="1" dirty="0">
                <a:sym typeface="Wingdings" panose="05000000000000000000" pitchFamily="2" charset="2"/>
              </a:rPr>
              <a:t>yping </a:t>
            </a:r>
          </a:p>
          <a:p>
            <a:pPr lvl="0" algn="ctr"/>
            <a:r>
              <a:rPr lang="en-US" altLang="en-US" sz="2000" dirty="0">
                <a:sym typeface="Wingdings" panose="05000000000000000000" pitchFamily="2" charset="2"/>
              </a:rPr>
              <a:t>(</a:t>
            </a:r>
            <a:r>
              <a:rPr lang="en-US" altLang="en-US" sz="2000" dirty="0" err="1">
                <a:sym typeface="Wingdings" panose="05000000000000000000" pitchFamily="2" charset="2"/>
              </a:rPr>
              <a:t>Pinet</a:t>
            </a:r>
            <a:r>
              <a:rPr lang="en-US" altLang="en-US" sz="2000" dirty="0">
                <a:sym typeface="Wingdings" panose="05000000000000000000" pitchFamily="2" charset="2"/>
              </a:rPr>
              <a:t> et al., 2016)</a:t>
            </a:r>
          </a:p>
          <a:p>
            <a:pPr lvl="0"/>
            <a:endParaRPr lang="en-US" altLang="en-US" sz="2000" dirty="0">
              <a:sym typeface="Wingdings" panose="05000000000000000000" pitchFamily="2" charset="2"/>
            </a:endParaRPr>
          </a:p>
          <a:p>
            <a:pPr lvl="0" algn="ctr"/>
            <a:r>
              <a:rPr lang="en-US" altLang="en-US" sz="2000" dirty="0">
                <a:sym typeface="Wingdings" panose="05000000000000000000" pitchFamily="2" charset="2"/>
              </a:rPr>
              <a:t> co-activation of representations</a:t>
            </a:r>
            <a:endParaRPr lang="el-GR" sz="2000" dirty="0"/>
          </a:p>
        </p:txBody>
      </p:sp>
      <p:pic>
        <p:nvPicPr>
          <p:cNvPr id="16" name="Graphic 15" descr="Bullseye outline">
            <a:extLst>
              <a:ext uri="{FF2B5EF4-FFF2-40B4-BE49-F238E27FC236}">
                <a16:creationId xmlns:a16="http://schemas.microsoft.com/office/drawing/2014/main" id="{9FCE9C6F-A406-6741-2168-A5C4F10DF7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88024" y="170495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1AEB530-3805-E012-1C31-EB6FF7490F95}"/>
              </a:ext>
            </a:extLst>
          </p:cNvPr>
          <p:cNvSpPr txBox="1"/>
          <p:nvPr/>
        </p:nvSpPr>
        <p:spPr>
          <a:xfrm>
            <a:off x="8599536" y="3257459"/>
            <a:ext cx="30913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/>
              <a:t>level &amp; strength </a:t>
            </a:r>
          </a:p>
          <a:p>
            <a:pPr lvl="0" algn="ctr"/>
            <a:r>
              <a:rPr lang="en-US" sz="2000" dirty="0"/>
              <a:t>of co-activation of phonological and orthographic representations </a:t>
            </a:r>
          </a:p>
          <a:p>
            <a:pPr lvl="0" algn="ctr"/>
            <a:r>
              <a:rPr lang="en-US" sz="2000" dirty="0"/>
              <a:t>(oral and typed naming) </a:t>
            </a:r>
          </a:p>
          <a:p>
            <a:pPr lvl="0" algn="ctr"/>
            <a:endParaRPr lang="en-US" sz="2000" dirty="0"/>
          </a:p>
          <a:p>
            <a:pPr marL="285750" lvl="0" indent="-285750" algn="ctr">
              <a:buFont typeface="Wingdings" panose="05000000000000000000" pitchFamily="2" charset="2"/>
              <a:buChar char="à"/>
            </a:pPr>
            <a:r>
              <a:rPr lang="en-US" sz="2000" b="1" dirty="0"/>
              <a:t>(a)symmetry?</a:t>
            </a:r>
          </a:p>
        </p:txBody>
      </p:sp>
    </p:spTree>
    <p:extLst>
      <p:ext uri="{BB962C8B-B14F-4D97-AF65-F5344CB8AC3E}">
        <p14:creationId xmlns:p14="http://schemas.microsoft.com/office/powerpoint/2010/main" val="268668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Methodology &amp; Design 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A54726C-6B34-DC43-9E8C-08FD16BC6B90}"/>
              </a:ext>
            </a:extLst>
          </p:cNvPr>
          <p:cNvSpPr txBox="1">
            <a:spLocks noChangeArrowheads="1"/>
          </p:cNvSpPr>
          <p:nvPr/>
        </p:nvSpPr>
        <p:spPr>
          <a:xfrm>
            <a:off x="577050" y="1127068"/>
            <a:ext cx="11152817" cy="5220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300" b="1" dirty="0"/>
              <a:t>Response-modality switching (speak, type) in item-repetition picture naming</a:t>
            </a:r>
            <a:r>
              <a:rPr lang="en-GB" altLang="en-US" sz="2300" dirty="0"/>
              <a:t>.</a:t>
            </a:r>
          </a:p>
          <a:p>
            <a:pPr>
              <a:lnSpc>
                <a:spcPct val="150000"/>
              </a:lnSpc>
            </a:pPr>
            <a:endParaRPr lang="en-GB" altLang="en-US" sz="2000" dirty="0"/>
          </a:p>
          <a:p>
            <a:pPr>
              <a:lnSpc>
                <a:spcPct val="150000"/>
              </a:lnSpc>
            </a:pPr>
            <a:r>
              <a:rPr lang="en-GB" altLang="en-US" sz="2000" dirty="0"/>
              <a:t>45 di- &amp; trisyllabic Spanish nouns (</a:t>
            </a:r>
            <a:r>
              <a:rPr lang="en-GB" altLang="en-US" sz="2000" dirty="0" err="1"/>
              <a:t>MultiPic</a:t>
            </a:r>
            <a:r>
              <a:rPr lang="en-GB" altLang="en-US" sz="2000" dirty="0"/>
              <a:t>, </a:t>
            </a:r>
            <a:r>
              <a:rPr lang="de-DE" sz="2000" dirty="0" err="1"/>
              <a:t>Duñabeitia</a:t>
            </a:r>
            <a:r>
              <a:rPr lang="de-DE" sz="2000" dirty="0"/>
              <a:t> et al., 2018)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32 nouns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picture naming task 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7 nouns  practice sessions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6 nouns  extra fillers in the picture naming task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Cognate status (Basque, English), log frequency, mean token bigram frequency, no. letters, no. phonemes, no. syllables, bimanual transitions (%), semantic category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Imageability, visual complexity, name agreement</a:t>
            </a:r>
          </a:p>
          <a:p>
            <a:pPr>
              <a:lnSpc>
                <a:spcPct val="150000"/>
              </a:lnSpc>
            </a:pPr>
            <a:endParaRPr lang="en-GB" altLang="en-US" sz="220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5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7AEEA-287A-5FB9-7A87-550085AAB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PsychoPy">
            <a:extLst>
              <a:ext uri="{FF2B5EF4-FFF2-40B4-BE49-F238E27FC236}">
                <a16:creationId xmlns:a16="http://schemas.microsoft.com/office/drawing/2014/main" id="{2A9BC1CB-CD29-582B-8438-A1F75F27A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767" y="0"/>
            <a:ext cx="2333534" cy="11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520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Methodology &amp; Design 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A54726C-6B34-DC43-9E8C-08FD16BC6B90}"/>
              </a:ext>
            </a:extLst>
          </p:cNvPr>
          <p:cNvSpPr txBox="1">
            <a:spLocks noChangeArrowheads="1"/>
          </p:cNvSpPr>
          <p:nvPr/>
        </p:nvSpPr>
        <p:spPr>
          <a:xfrm>
            <a:off x="577050" y="1127068"/>
            <a:ext cx="11152817" cy="5220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200" b="1" dirty="0"/>
              <a:t>Participant profile: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GB" altLang="en-US" sz="180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6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7AEEA-287A-5FB9-7A87-550085AAB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Spain - Wikipedia">
            <a:extLst>
              <a:ext uri="{FF2B5EF4-FFF2-40B4-BE49-F238E27FC236}">
                <a16:creationId xmlns:a16="http://schemas.microsoft.com/office/drawing/2014/main" id="{C425C0E9-D358-2B69-5E77-0E7FC137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459" y="2533242"/>
            <a:ext cx="1770515" cy="117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Group of people with solid fill">
            <a:extLst>
              <a:ext uri="{FF2B5EF4-FFF2-40B4-BE49-F238E27FC236}">
                <a16:creationId xmlns:a16="http://schemas.microsoft.com/office/drawing/2014/main" id="{B42B0E4B-12B7-17AA-91D8-1440D3CDA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06638" y="2664769"/>
            <a:ext cx="1108001" cy="110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61EC1A-EACA-1076-2A3A-322D66C37440}"/>
              </a:ext>
            </a:extLst>
          </p:cNvPr>
          <p:cNvSpPr txBox="1"/>
          <p:nvPr/>
        </p:nvSpPr>
        <p:spPr>
          <a:xfrm>
            <a:off x="4906537" y="4059044"/>
            <a:ext cx="235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18-40 </a:t>
            </a:r>
            <a:r>
              <a:rPr lang="en-US" b="1" dirty="0" err="1"/>
              <a:t>yo</a:t>
            </a:r>
            <a:endParaRPr lang="el-G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488D8A-031E-6F35-04A2-867898C02136}"/>
              </a:ext>
            </a:extLst>
          </p:cNvPr>
          <p:cNvSpPr txBox="1"/>
          <p:nvPr/>
        </p:nvSpPr>
        <p:spPr>
          <a:xfrm>
            <a:off x="1177793" y="4059044"/>
            <a:ext cx="235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 = 48 </a:t>
            </a:r>
            <a:endParaRPr lang="el-GR" b="1" dirty="0"/>
          </a:p>
        </p:txBody>
      </p:sp>
      <p:pic>
        <p:nvPicPr>
          <p:cNvPr id="1028" name="Picture 4" descr="Typing Errur? Your Fingers Know Even When Your Brain Doesn't : Shots -  Health News : NPR">
            <a:extLst>
              <a:ext uri="{FF2B5EF4-FFF2-40B4-BE49-F238E27FC236}">
                <a16:creationId xmlns:a16="http://schemas.microsoft.com/office/drawing/2014/main" id="{2C369053-1FAD-3B7B-E84F-C71AF66B9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589" y="2476516"/>
            <a:ext cx="2428377" cy="13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B8CAD3-C0D3-B992-DA3D-41B7E8C41A3A}"/>
              </a:ext>
            </a:extLst>
          </p:cNvPr>
          <p:cNvSpPr txBox="1"/>
          <p:nvPr/>
        </p:nvSpPr>
        <p:spPr>
          <a:xfrm>
            <a:off x="5135002" y="6044019"/>
            <a:ext cx="56426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800" dirty="0"/>
              <a:t>https://www.npr.org/sections/health-shots/2010/10/28/130893113/typing-errur-your-fingers-know-even-when-your-brain-doesn-t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D3040-620A-4F56-7C06-AED375F29BA8}"/>
              </a:ext>
            </a:extLst>
          </p:cNvPr>
          <p:cNvSpPr txBox="1"/>
          <p:nvPr/>
        </p:nvSpPr>
        <p:spPr>
          <a:xfrm>
            <a:off x="8784467" y="4059044"/>
            <a:ext cx="235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Skilled typists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216599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Methodology &amp; Design 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A54726C-6B34-DC43-9E8C-08FD16BC6B90}"/>
              </a:ext>
            </a:extLst>
          </p:cNvPr>
          <p:cNvSpPr txBox="1">
            <a:spLocks noChangeArrowheads="1"/>
          </p:cNvSpPr>
          <p:nvPr/>
        </p:nvSpPr>
        <p:spPr>
          <a:xfrm>
            <a:off x="577050" y="1127068"/>
            <a:ext cx="11152817" cy="5220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GB" alt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GB" alt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GB" altLang="en-US" sz="200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7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7AEEA-287A-5FB9-7A87-550085AAB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 descr="Clock with solid fill">
            <a:extLst>
              <a:ext uri="{FF2B5EF4-FFF2-40B4-BE49-F238E27FC236}">
                <a16:creationId xmlns:a16="http://schemas.microsoft.com/office/drawing/2014/main" id="{E9B9A8C9-B731-41EF-5F42-ACE86E8D50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90257" y="1018117"/>
            <a:ext cx="656223" cy="656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817AB8-3107-5381-3034-4CC8C8AF7F9A}"/>
              </a:ext>
            </a:extLst>
          </p:cNvPr>
          <p:cNvSpPr txBox="1"/>
          <p:nvPr/>
        </p:nvSpPr>
        <p:spPr>
          <a:xfrm>
            <a:off x="5576729" y="1651101"/>
            <a:ext cx="883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 hour</a:t>
            </a:r>
            <a:endParaRPr lang="el-G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52A44-CA2F-FCD0-52A6-F29125646EF5}"/>
              </a:ext>
            </a:extLst>
          </p:cNvPr>
          <p:cNvSpPr txBox="1"/>
          <p:nvPr/>
        </p:nvSpPr>
        <p:spPr>
          <a:xfrm>
            <a:off x="1298689" y="2444255"/>
            <a:ext cx="1763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Familiarisation</a:t>
            </a:r>
            <a:endParaRPr lang="el-G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D9EB00-6199-7C7E-A03F-B1C8A44C4701}"/>
              </a:ext>
            </a:extLst>
          </p:cNvPr>
          <p:cNvSpPr txBox="1"/>
          <p:nvPr/>
        </p:nvSpPr>
        <p:spPr>
          <a:xfrm>
            <a:off x="5136627" y="2476715"/>
            <a:ext cx="1763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Practice 1</a:t>
            </a:r>
            <a:endParaRPr lang="el-GR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65F7FC-8BD0-BB5A-7111-741759306565}"/>
              </a:ext>
            </a:extLst>
          </p:cNvPr>
          <p:cNvSpPr txBox="1"/>
          <p:nvPr/>
        </p:nvSpPr>
        <p:spPr>
          <a:xfrm>
            <a:off x="9043168" y="2452372"/>
            <a:ext cx="1763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Practice 2</a:t>
            </a:r>
            <a:endParaRPr lang="el-GR" sz="2000" dirty="0"/>
          </a:p>
        </p:txBody>
      </p:sp>
      <p:pic>
        <p:nvPicPr>
          <p:cNvPr id="16" name="Picture 15" descr="A table with a drawer&#10;&#10;Description automatically generated">
            <a:extLst>
              <a:ext uri="{FF2B5EF4-FFF2-40B4-BE49-F238E27FC236}">
                <a16:creationId xmlns:a16="http://schemas.microsoft.com/office/drawing/2014/main" id="{A7C5C622-62AC-E901-7481-B80B3691C5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205" r="5758"/>
          <a:stretch/>
        </p:blipFill>
        <p:spPr>
          <a:xfrm>
            <a:off x="833894" y="3153898"/>
            <a:ext cx="2693077" cy="2577034"/>
          </a:xfrm>
          <a:prstGeom prst="rect">
            <a:avLst/>
          </a:prstGeom>
        </p:spPr>
      </p:pic>
      <p:pic>
        <p:nvPicPr>
          <p:cNvPr id="18" name="Picture 17" descr="A blue cloud in a yellow frame&#10;&#10;Description automatically generated">
            <a:extLst>
              <a:ext uri="{FF2B5EF4-FFF2-40B4-BE49-F238E27FC236}">
                <a16:creationId xmlns:a16="http://schemas.microsoft.com/office/drawing/2014/main" id="{EBFACB4E-3EF7-ADDE-3097-9A198ED690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1832" y="3159664"/>
            <a:ext cx="2693077" cy="2599307"/>
          </a:xfrm>
          <a:prstGeom prst="rect">
            <a:avLst/>
          </a:prstGeom>
        </p:spPr>
      </p:pic>
      <p:pic>
        <p:nvPicPr>
          <p:cNvPr id="22" name="Picture 21" descr="A blue cloud in a yellow frame&#10;&#10;Description automatically generated">
            <a:extLst>
              <a:ext uri="{FF2B5EF4-FFF2-40B4-BE49-F238E27FC236}">
                <a16:creationId xmlns:a16="http://schemas.microsoft.com/office/drawing/2014/main" id="{4FBAB864-33F2-8165-77FB-C77BA54E372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89" t="1152" r="2450" b="4809"/>
          <a:stretch/>
        </p:blipFill>
        <p:spPr>
          <a:xfrm>
            <a:off x="8632371" y="3159664"/>
            <a:ext cx="2693077" cy="26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5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Methodology &amp; Design 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A54726C-6B34-DC43-9E8C-08FD16BC6B90}"/>
              </a:ext>
            </a:extLst>
          </p:cNvPr>
          <p:cNvSpPr txBox="1">
            <a:spLocks noChangeArrowheads="1"/>
          </p:cNvSpPr>
          <p:nvPr/>
        </p:nvSpPr>
        <p:spPr>
          <a:xfrm>
            <a:off x="577050" y="1127068"/>
            <a:ext cx="11152817" cy="5220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Tx/>
              <a:buBlip>
                <a:blip r:embed="rId5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6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GB" altLang="en-US" sz="2000" b="1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8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7AEEA-287A-5FB9-7A87-550085AAB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PsychoPy">
            <a:extLst>
              <a:ext uri="{FF2B5EF4-FFF2-40B4-BE49-F238E27FC236}">
                <a16:creationId xmlns:a16="http://schemas.microsoft.com/office/drawing/2014/main" id="{2A9BC1CB-CD29-582B-8438-A1F75F27A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259" y="231674"/>
            <a:ext cx="2333534" cy="11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sychoPy 2023-07-17 10-35-55">
            <a:hlinkClick r:id="" action="ppaction://media"/>
            <a:extLst>
              <a:ext uri="{FF2B5EF4-FFF2-40B4-BE49-F238E27FC236}">
                <a16:creationId xmlns:a16="http://schemas.microsoft.com/office/drawing/2014/main" id="{FF4C42EF-3F41-0E24-A686-83F8A56E7A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20237" y="2438457"/>
            <a:ext cx="5853729" cy="3292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3A1E1F-D93B-CEE4-1506-F7328E2DD941}"/>
              </a:ext>
            </a:extLst>
          </p:cNvPr>
          <p:cNvSpPr txBox="1"/>
          <p:nvPr/>
        </p:nvSpPr>
        <p:spPr>
          <a:xfrm>
            <a:off x="4098280" y="1323881"/>
            <a:ext cx="3697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Picture naming task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179644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BCBL">
      <a:dk1>
        <a:srgbClr val="323255"/>
      </a:dk1>
      <a:lt1>
        <a:srgbClr val="F5F5F5"/>
      </a:lt1>
      <a:dk2>
        <a:srgbClr val="6C6F70"/>
      </a:dk2>
      <a:lt2>
        <a:srgbClr val="C3C8C8"/>
      </a:lt2>
      <a:accent1>
        <a:srgbClr val="009FDA"/>
      </a:accent1>
      <a:accent2>
        <a:srgbClr val="003C69"/>
      </a:accent2>
      <a:accent3>
        <a:srgbClr val="47E3AB"/>
      </a:accent3>
      <a:accent4>
        <a:srgbClr val="F9F871"/>
      </a:accent4>
      <a:accent5>
        <a:srgbClr val="8861B6"/>
      </a:accent5>
      <a:accent6>
        <a:srgbClr val="A82B71"/>
      </a:accent6>
      <a:hlink>
        <a:srgbClr val="3F8B81"/>
      </a:hlink>
      <a:folHlink>
        <a:srgbClr val="DEEEEB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FBD09BC-0A2F-944D-8280-2C8A7F750C3A}" vid="{2B954159-9986-4A40-B2CE-AD7CF8F0F06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3242</TotalTime>
  <Words>1044</Words>
  <Application>Microsoft Office PowerPoint</Application>
  <PresentationFormat>Widescreen</PresentationFormat>
  <Paragraphs>230</Paragraphs>
  <Slides>23</Slides>
  <Notes>18</Notes>
  <HiddenSlides>6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Avenir Next</vt:lpstr>
      <vt:lpstr>Avenir Next Demi Bold</vt:lpstr>
      <vt:lpstr>Avenir Next Medium</vt:lpstr>
      <vt:lpstr>Calibri</vt:lpstr>
      <vt:lpstr>Candara</vt:lpstr>
      <vt:lpstr>Corbel</vt:lpstr>
      <vt:lpstr>TradeGothic LT Bold</vt:lpstr>
      <vt:lpstr>TradeGothic LT Light</vt:lpstr>
      <vt:lpstr>Wingdings</vt:lpstr>
      <vt:lpstr>Tema de Office</vt:lpstr>
      <vt:lpstr>PowerPoint Presentation</vt:lpstr>
      <vt:lpstr>Background </vt:lpstr>
      <vt:lpstr>Motivation </vt:lpstr>
      <vt:lpstr>How to..? </vt:lpstr>
      <vt:lpstr>This experiment</vt:lpstr>
      <vt:lpstr>Methodology &amp; Design </vt:lpstr>
      <vt:lpstr>Methodology &amp; Design </vt:lpstr>
      <vt:lpstr>Methodology &amp; Design </vt:lpstr>
      <vt:lpstr>Methodology &amp; Design </vt:lpstr>
      <vt:lpstr>Methodology &amp; Design </vt:lpstr>
      <vt:lpstr>Statistical Analysis</vt:lpstr>
      <vt:lpstr>Predictions</vt:lpstr>
      <vt:lpstr>Predictions</vt:lpstr>
      <vt:lpstr>Predictions</vt:lpstr>
      <vt:lpstr>Predictions</vt:lpstr>
      <vt:lpstr>Predictions</vt:lpstr>
      <vt:lpstr>Predictions</vt:lpstr>
      <vt:lpstr>Predictions</vt:lpstr>
      <vt:lpstr>Predictions</vt:lpstr>
      <vt:lpstr>Methodology &amp; Design </vt:lpstr>
      <vt:lpstr>Methodology &amp; Design </vt:lpstr>
      <vt:lpstr>Predictions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Eneko Uruñuela Tremiño</dc:creator>
  <cp:lastModifiedBy>Katerina Tsaroucha</cp:lastModifiedBy>
  <cp:revision>203</cp:revision>
  <cp:lastPrinted>2019-07-22T13:53:02Z</cp:lastPrinted>
  <dcterms:created xsi:type="dcterms:W3CDTF">2021-09-21T13:05:23Z</dcterms:created>
  <dcterms:modified xsi:type="dcterms:W3CDTF">2023-10-30T11:12:01Z</dcterms:modified>
</cp:coreProperties>
</file>